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92A429F-9E89-4ABD-8494-458C32C06B3D}">
  <a:tblStyle styleId="{292A429F-9E89-4ABD-8494-458C32C06B3D}"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 styleId="{F2C92855-35A1-4DB6-A440-D63204DE9535}" styleName="Table_1">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7" d="100"/>
          <a:sy n="107" d="100"/>
        </p:scale>
        <p:origin x="-84" y="-588"/>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246990584"/>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Shape 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4" name="Shape 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1" name="Shape 1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3" name="Shape 11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9" name="Shape 1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5" name="Shape 12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7" name="Shape 1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3" name="Shape 1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5" name="Shape 1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Shape 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0" name="Shape 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*most common parts of cycle where women have problems</a:t>
            </a:r>
          </a:p>
          <a:p>
            <a:pPr marL="457200" lvl="0" indent="-228600">
              <a:lnSpc>
                <a:spcPct val="115000"/>
              </a:lnSpc>
              <a:spcBef>
                <a:spcPts val="0"/>
              </a:spcBef>
              <a:buChar char="-"/>
            </a:pPr>
            <a:r>
              <a:rPr lang="en"/>
              <a:t>subjective sexual satisfaction does not always require orgasm</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2" name="Shape 1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9" name="Shape 1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5" name="Shape 1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Shape 1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1" name="Shape 1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8" name="Shape 18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4" name="Shape 1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0" name="Shape 2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Shape 2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6" name="Shape 2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2" name="Shape 2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9" name="Shape 2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5" name="Shape 22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Shape 2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1" name="Shape 2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7" name="Shape 2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44" name="Shape 2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50" name="Shape 2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Shape 2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56" name="Shape 2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4" name="Shape 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0" name="Shape 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6" name="Shape 7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2" name="Shape 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p:nvPr/>
        </p:nvSpPr>
        <p:spPr>
          <a:xfrm>
            <a:off x="0" y="2914648"/>
            <a:ext cx="9144000" cy="2228999"/>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cxnSp>
        <p:nvCxnSpPr>
          <p:cNvPr id="10" name="Shape 10"/>
          <p:cNvCxnSpPr/>
          <p:nvPr/>
        </p:nvCxnSpPr>
        <p:spPr>
          <a:xfrm>
            <a:off x="0" y="2914649"/>
            <a:ext cx="9144000" cy="0"/>
          </a:xfrm>
          <a:prstGeom prst="straightConnector1">
            <a:avLst/>
          </a:prstGeom>
          <a:noFill/>
          <a:ln w="28575" cap="flat" cmpd="sng">
            <a:solidFill>
              <a:schemeClr val="dk1"/>
            </a:solidFill>
            <a:prstDash val="solid"/>
            <a:round/>
            <a:headEnd type="none" w="med" len="med"/>
            <a:tailEnd type="none" w="med" len="med"/>
          </a:ln>
        </p:spPr>
      </p:cxnSp>
      <p:sp>
        <p:nvSpPr>
          <p:cNvPr id="11" name="Shape 11"/>
          <p:cNvSpPr txBox="1">
            <a:spLocks noGrp="1"/>
          </p:cNvSpPr>
          <p:nvPr>
            <p:ph type="ctrTitle"/>
          </p:nvPr>
        </p:nvSpPr>
        <p:spPr>
          <a:xfrm>
            <a:off x="685800" y="1618313"/>
            <a:ext cx="7772400" cy="1238099"/>
          </a:xfrm>
          <a:prstGeom prst="rect">
            <a:avLst/>
          </a:prstGeom>
        </p:spPr>
        <p:txBody>
          <a:bodyPr lIns="91425" tIns="91425" rIns="91425" bIns="91425" anchor="b" anchorCtr="0"/>
          <a:lstStyle>
            <a:lvl1pPr>
              <a:spcBef>
                <a:spcPts val="0"/>
              </a:spcBef>
              <a:buClr>
                <a:schemeClr val="dk2"/>
              </a:buClr>
              <a:buSzPct val="100000"/>
              <a:defRPr sz="4800">
                <a:solidFill>
                  <a:schemeClr val="dk2"/>
                </a:solidFill>
              </a:defRPr>
            </a:lvl1pPr>
            <a:lvl2pPr>
              <a:spcBef>
                <a:spcPts val="0"/>
              </a:spcBef>
              <a:buClr>
                <a:schemeClr val="dk2"/>
              </a:buClr>
              <a:buSzPct val="100000"/>
              <a:defRPr sz="4800">
                <a:solidFill>
                  <a:schemeClr val="dk2"/>
                </a:solidFill>
              </a:defRPr>
            </a:lvl2pPr>
            <a:lvl3pPr>
              <a:spcBef>
                <a:spcPts val="0"/>
              </a:spcBef>
              <a:buClr>
                <a:schemeClr val="dk2"/>
              </a:buClr>
              <a:buSzPct val="100000"/>
              <a:defRPr sz="4800">
                <a:solidFill>
                  <a:schemeClr val="dk2"/>
                </a:solidFill>
              </a:defRPr>
            </a:lvl3pPr>
            <a:lvl4pPr>
              <a:spcBef>
                <a:spcPts val="0"/>
              </a:spcBef>
              <a:buClr>
                <a:schemeClr val="dk2"/>
              </a:buClr>
              <a:buSzPct val="100000"/>
              <a:defRPr sz="4800">
                <a:solidFill>
                  <a:schemeClr val="dk2"/>
                </a:solidFill>
              </a:defRPr>
            </a:lvl4pPr>
            <a:lvl5pPr>
              <a:spcBef>
                <a:spcPts val="0"/>
              </a:spcBef>
              <a:buClr>
                <a:schemeClr val="dk2"/>
              </a:buClr>
              <a:buSzPct val="100000"/>
              <a:defRPr sz="4800">
                <a:solidFill>
                  <a:schemeClr val="dk2"/>
                </a:solidFill>
              </a:defRPr>
            </a:lvl5pPr>
            <a:lvl6pPr>
              <a:spcBef>
                <a:spcPts val="0"/>
              </a:spcBef>
              <a:buClr>
                <a:schemeClr val="dk2"/>
              </a:buClr>
              <a:buSzPct val="100000"/>
              <a:defRPr sz="4800">
                <a:solidFill>
                  <a:schemeClr val="dk2"/>
                </a:solidFill>
              </a:defRPr>
            </a:lvl6pPr>
            <a:lvl7pPr>
              <a:spcBef>
                <a:spcPts val="0"/>
              </a:spcBef>
              <a:buClr>
                <a:schemeClr val="dk2"/>
              </a:buClr>
              <a:buSzPct val="100000"/>
              <a:defRPr sz="4800">
                <a:solidFill>
                  <a:schemeClr val="dk2"/>
                </a:solidFill>
              </a:defRPr>
            </a:lvl7pPr>
            <a:lvl8pPr>
              <a:spcBef>
                <a:spcPts val="0"/>
              </a:spcBef>
              <a:buClr>
                <a:schemeClr val="dk2"/>
              </a:buClr>
              <a:buSzPct val="100000"/>
              <a:defRPr sz="4800">
                <a:solidFill>
                  <a:schemeClr val="dk2"/>
                </a:solidFill>
              </a:defRPr>
            </a:lvl8pPr>
            <a:lvl9pPr>
              <a:spcBef>
                <a:spcPts val="0"/>
              </a:spcBef>
              <a:buClr>
                <a:schemeClr val="dk2"/>
              </a:buClr>
              <a:buSzPct val="100000"/>
              <a:defRPr sz="4800">
                <a:solidFill>
                  <a:schemeClr val="dk2"/>
                </a:solidFill>
              </a:defRPr>
            </a:lvl9pPr>
          </a:lstStyle>
          <a:p>
            <a:endParaRPr/>
          </a:p>
        </p:txBody>
      </p:sp>
      <p:sp>
        <p:nvSpPr>
          <p:cNvPr id="12" name="Shape 12"/>
          <p:cNvSpPr txBox="1">
            <a:spLocks noGrp="1"/>
          </p:cNvSpPr>
          <p:nvPr>
            <p:ph type="subTitle" idx="1"/>
          </p:nvPr>
        </p:nvSpPr>
        <p:spPr>
          <a:xfrm>
            <a:off x="685800" y="2964777"/>
            <a:ext cx="7772400" cy="944700"/>
          </a:xfrm>
          <a:prstGeom prst="rect">
            <a:avLst/>
          </a:prstGeom>
        </p:spPr>
        <p:txBody>
          <a:bodyPr lIns="91425" tIns="91425" rIns="91425" bIns="91425" anchor="t" anchorCtr="0"/>
          <a:lstStyle>
            <a:lvl1pPr>
              <a:spcBef>
                <a:spcPts val="0"/>
              </a:spcBef>
              <a:buClr>
                <a:schemeClr val="lt2"/>
              </a:buClr>
              <a:buSzPct val="100000"/>
              <a:buNone/>
              <a:defRPr sz="3600">
                <a:solidFill>
                  <a:schemeClr val="lt2"/>
                </a:solidFill>
              </a:defRPr>
            </a:lvl1pPr>
            <a:lvl2pPr>
              <a:spcBef>
                <a:spcPts val="0"/>
              </a:spcBef>
              <a:buClr>
                <a:schemeClr val="lt2"/>
              </a:buClr>
              <a:buSzPct val="100000"/>
              <a:buNone/>
              <a:defRPr sz="3600">
                <a:solidFill>
                  <a:schemeClr val="lt2"/>
                </a:solidFill>
              </a:defRPr>
            </a:lvl2pPr>
            <a:lvl3pPr>
              <a:spcBef>
                <a:spcPts val="0"/>
              </a:spcBef>
              <a:buClr>
                <a:schemeClr val="lt2"/>
              </a:buClr>
              <a:buSzPct val="100000"/>
              <a:buNone/>
              <a:defRPr sz="3600">
                <a:solidFill>
                  <a:schemeClr val="lt2"/>
                </a:solidFill>
              </a:defRPr>
            </a:lvl3pPr>
            <a:lvl4pPr>
              <a:spcBef>
                <a:spcPts val="0"/>
              </a:spcBef>
              <a:buClr>
                <a:schemeClr val="lt2"/>
              </a:buClr>
              <a:buSzPct val="100000"/>
              <a:buNone/>
              <a:defRPr sz="3600">
                <a:solidFill>
                  <a:schemeClr val="lt2"/>
                </a:solidFill>
              </a:defRPr>
            </a:lvl4pPr>
            <a:lvl5pPr>
              <a:spcBef>
                <a:spcPts val="0"/>
              </a:spcBef>
              <a:buClr>
                <a:schemeClr val="lt2"/>
              </a:buClr>
              <a:buSzPct val="100000"/>
              <a:buNone/>
              <a:defRPr sz="3600">
                <a:solidFill>
                  <a:schemeClr val="lt2"/>
                </a:solidFill>
              </a:defRPr>
            </a:lvl5pPr>
            <a:lvl6pPr>
              <a:spcBef>
                <a:spcPts val="0"/>
              </a:spcBef>
              <a:buClr>
                <a:schemeClr val="lt2"/>
              </a:buClr>
              <a:buSzPct val="100000"/>
              <a:buNone/>
              <a:defRPr sz="3600">
                <a:solidFill>
                  <a:schemeClr val="lt2"/>
                </a:solidFill>
              </a:defRPr>
            </a:lvl6pPr>
            <a:lvl7pPr>
              <a:spcBef>
                <a:spcPts val="0"/>
              </a:spcBef>
              <a:buClr>
                <a:schemeClr val="lt2"/>
              </a:buClr>
              <a:buSzPct val="100000"/>
              <a:buNone/>
              <a:defRPr sz="3600">
                <a:solidFill>
                  <a:schemeClr val="lt2"/>
                </a:solidFill>
              </a:defRPr>
            </a:lvl7pPr>
            <a:lvl8pPr>
              <a:spcBef>
                <a:spcPts val="0"/>
              </a:spcBef>
              <a:buClr>
                <a:schemeClr val="lt2"/>
              </a:buClr>
              <a:buSzPct val="100000"/>
              <a:buNone/>
              <a:defRPr sz="3600">
                <a:solidFill>
                  <a:schemeClr val="lt2"/>
                </a:solidFill>
              </a:defRPr>
            </a:lvl8pPr>
            <a:lvl9pPr>
              <a:spcBef>
                <a:spcPts val="0"/>
              </a:spcBef>
              <a:buClr>
                <a:schemeClr val="lt2"/>
              </a:buClr>
              <a:buSzPct val="100000"/>
              <a:buNone/>
              <a:defRPr sz="3600">
                <a:solidFill>
                  <a:schemeClr val="lt2"/>
                </a:solidFill>
              </a:defRPr>
            </a:lvl9pPr>
          </a:lstStyle>
          <a:p>
            <a:endParaRPr/>
          </a:p>
        </p:txBody>
      </p:sp>
      <p:sp>
        <p:nvSpPr>
          <p:cNvPr id="13" name="Shape 13"/>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solidFill>
                  <a:schemeClr val="lt1"/>
                </a:solidFill>
              </a:rPr>
              <a:pPr>
                <a:spcBef>
                  <a:spcPts val="0"/>
                </a:spcBef>
                <a:buNone/>
              </a:pPr>
              <a:t>‹#›</a:t>
            </a:fld>
            <a:endParaRPr lang="en">
              <a:solidFill>
                <a:schemeClr val="lt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4"/>
        <p:cNvGrpSpPr/>
        <p:nvPr/>
      </p:nvGrpSpPr>
      <p:grpSpPr>
        <a:xfrm>
          <a:off x="0" y="0"/>
          <a:ext cx="0" cy="0"/>
          <a:chOff x="0" y="0"/>
          <a:chExt cx="0" cy="0"/>
        </a:xfrm>
      </p:grpSpPr>
      <p:sp>
        <p:nvSpPr>
          <p:cNvPr id="15" name="Shape 15"/>
          <p:cNvSpPr/>
          <p:nvPr/>
        </p:nvSpPr>
        <p:spPr>
          <a:xfrm>
            <a:off x="0" y="0"/>
            <a:ext cx="9144000" cy="11277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cxnSp>
        <p:nvCxnSpPr>
          <p:cNvPr id="16" name="Shape 16"/>
          <p:cNvCxnSpPr/>
          <p:nvPr/>
        </p:nvCxnSpPr>
        <p:spPr>
          <a:xfrm>
            <a:off x="0" y="1127679"/>
            <a:ext cx="9144000" cy="0"/>
          </a:xfrm>
          <a:prstGeom prst="straightConnector1">
            <a:avLst/>
          </a:prstGeom>
          <a:noFill/>
          <a:ln w="28575" cap="flat" cmpd="sng">
            <a:solidFill>
              <a:schemeClr val="dk1"/>
            </a:solidFill>
            <a:prstDash val="solid"/>
            <a:round/>
            <a:headEnd type="none" w="med" len="med"/>
            <a:tailEnd type="none" w="med" len="med"/>
          </a:ln>
        </p:spPr>
      </p:cxnSp>
      <p:sp>
        <p:nvSpPr>
          <p:cNvPr id="17" name="Shape 17"/>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p:nvPr/>
        </p:nvSpPr>
        <p:spPr>
          <a:xfrm>
            <a:off x="0" y="0"/>
            <a:ext cx="9144000" cy="11277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cxnSp>
        <p:nvCxnSpPr>
          <p:cNvPr id="22" name="Shape 22"/>
          <p:cNvCxnSpPr/>
          <p:nvPr/>
        </p:nvCxnSpPr>
        <p:spPr>
          <a:xfrm>
            <a:off x="0" y="1127679"/>
            <a:ext cx="9144000" cy="0"/>
          </a:xfrm>
          <a:prstGeom prst="straightConnector1">
            <a:avLst/>
          </a:prstGeom>
          <a:noFill/>
          <a:ln w="28575" cap="flat" cmpd="sng">
            <a:solidFill>
              <a:schemeClr val="dk1"/>
            </a:solidFill>
            <a:prstDash val="solid"/>
            <a:round/>
            <a:headEnd type="none" w="med" len="med"/>
            <a:tailEnd type="none" w="med" len="med"/>
          </a:ln>
        </p:spPr>
      </p:cxnSp>
      <p:sp>
        <p:nvSpPr>
          <p:cNvPr id="23" name="Shape 23"/>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4" name="Shape 24"/>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5" name="Shape 25"/>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6" name="Shape 26"/>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7"/>
        <p:cNvGrpSpPr/>
        <p:nvPr/>
      </p:nvGrpSpPr>
      <p:grpSpPr>
        <a:xfrm>
          <a:off x="0" y="0"/>
          <a:ext cx="0" cy="0"/>
          <a:chOff x="0" y="0"/>
          <a:chExt cx="0" cy="0"/>
        </a:xfrm>
      </p:grpSpPr>
      <p:sp>
        <p:nvSpPr>
          <p:cNvPr id="28" name="Shape 28"/>
          <p:cNvSpPr/>
          <p:nvPr/>
        </p:nvSpPr>
        <p:spPr>
          <a:xfrm>
            <a:off x="0" y="0"/>
            <a:ext cx="9144000" cy="11277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cxnSp>
        <p:nvCxnSpPr>
          <p:cNvPr id="29" name="Shape 29"/>
          <p:cNvCxnSpPr/>
          <p:nvPr/>
        </p:nvCxnSpPr>
        <p:spPr>
          <a:xfrm>
            <a:off x="0" y="1127679"/>
            <a:ext cx="9144000" cy="0"/>
          </a:xfrm>
          <a:prstGeom prst="straightConnector1">
            <a:avLst/>
          </a:prstGeom>
          <a:noFill/>
          <a:ln w="28575" cap="flat" cmpd="sng">
            <a:solidFill>
              <a:schemeClr val="dk1"/>
            </a:solidFill>
            <a:prstDash val="solid"/>
            <a:round/>
            <a:headEnd type="none" w="med" len="med"/>
            <a:tailEnd type="none" w="med" len="med"/>
          </a:ln>
        </p:spPr>
      </p:cxnSp>
      <p:sp>
        <p:nvSpPr>
          <p:cNvPr id="30" name="Shape 30"/>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1" name="Shape 31"/>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32"/>
        <p:cNvGrpSpPr/>
        <p:nvPr/>
      </p:nvGrpSpPr>
      <p:grpSpPr>
        <a:xfrm>
          <a:off x="0" y="0"/>
          <a:ext cx="0" cy="0"/>
          <a:chOff x="0" y="0"/>
          <a:chExt cx="0" cy="0"/>
        </a:xfrm>
      </p:grpSpPr>
      <p:sp>
        <p:nvSpPr>
          <p:cNvPr id="33" name="Shape 33"/>
          <p:cNvSpPr/>
          <p:nvPr/>
        </p:nvSpPr>
        <p:spPr>
          <a:xfrm>
            <a:off x="0" y="4225081"/>
            <a:ext cx="9144000" cy="9183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cxnSp>
        <p:nvCxnSpPr>
          <p:cNvPr id="34" name="Shape 34"/>
          <p:cNvCxnSpPr/>
          <p:nvPr/>
        </p:nvCxnSpPr>
        <p:spPr>
          <a:xfrm>
            <a:off x="0" y="4225081"/>
            <a:ext cx="9144000" cy="0"/>
          </a:xfrm>
          <a:prstGeom prst="straightConnector1">
            <a:avLst/>
          </a:prstGeom>
          <a:noFill/>
          <a:ln w="28575" cap="flat" cmpd="sng">
            <a:solidFill>
              <a:schemeClr val="dk1"/>
            </a:solidFill>
            <a:prstDash val="solid"/>
            <a:round/>
            <a:headEnd type="none" w="med" len="med"/>
            <a:tailEnd type="none" w="med" len="med"/>
          </a:ln>
        </p:spPr>
      </p:cxnSp>
      <p:sp>
        <p:nvSpPr>
          <p:cNvPr id="35" name="Shape 35"/>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algn="ctr">
              <a:spcBef>
                <a:spcPts val="0"/>
              </a:spcBef>
              <a:buClr>
                <a:schemeClr val="lt1"/>
              </a:buClr>
              <a:buSzPct val="100000"/>
              <a:buNone/>
              <a:defRPr sz="1800">
                <a:solidFill>
                  <a:schemeClr val="lt1"/>
                </a:solidFill>
              </a:defRPr>
            </a:lvl1pPr>
          </a:lstStyle>
          <a:p>
            <a:endParaRPr/>
          </a:p>
        </p:txBody>
      </p:sp>
      <p:sp>
        <p:nvSpPr>
          <p:cNvPr id="36" name="Shape 36"/>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solidFill>
                  <a:schemeClr val="lt1"/>
                </a:solidFill>
              </a:rPr>
              <a:pPr>
                <a:spcBef>
                  <a:spcPts val="0"/>
                </a:spcBef>
                <a:buNone/>
              </a:pPr>
              <a:t>‹#›</a:t>
            </a:fld>
            <a:endParaRPr lang="en">
              <a:solidFill>
                <a:schemeClr val="lt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7"/>
        <p:cNvGrpSpPr/>
        <p:nvPr/>
      </p:nvGrpSpPr>
      <p:grpSpPr>
        <a:xfrm>
          <a:off x="0" y="0"/>
          <a:ext cx="0" cy="0"/>
          <a:chOff x="0" y="0"/>
          <a:chExt cx="0" cy="0"/>
        </a:xfrm>
      </p:grpSpPr>
      <p:sp>
        <p:nvSpPr>
          <p:cNvPr id="38" name="Shape 38"/>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1pPr>
            <a:lvl2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2pPr>
            <a:lvl3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3pPr>
            <a:lvl4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4pPr>
            <a:lvl5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5pPr>
            <a:lvl6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6pPr>
            <a:lvl7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7pPr>
            <a:lvl8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8pPr>
            <a:lvl9pPr>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Clr>
                <a:schemeClr val="dk2"/>
              </a:buClr>
              <a:buSzPct val="100000"/>
              <a:buFont typeface="Trebuchet MS"/>
              <a:defRPr sz="3000">
                <a:solidFill>
                  <a:schemeClr val="dk2"/>
                </a:solidFill>
                <a:latin typeface="Trebuchet MS"/>
                <a:ea typeface="Trebuchet MS"/>
                <a:cs typeface="Trebuchet MS"/>
                <a:sym typeface="Trebuchet MS"/>
              </a:defRPr>
            </a:lvl1pPr>
            <a:lvl2pPr>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2pPr>
            <a:lvl3pPr>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4pPr>
            <a:lvl5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5pPr>
            <a:lvl6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6pPr>
            <a:lvl7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7pPr>
            <a:lvl8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8pPr>
            <a:lvl9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9pPr>
          </a:lstStyle>
          <a:p>
            <a:endParaRPr/>
          </a:p>
        </p:txBody>
      </p:sp>
      <p:sp>
        <p:nvSpPr>
          <p:cNvPr id="7" name="Shape 7"/>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p>
            <a:pPr algn="r">
              <a:spcBef>
                <a:spcPts val="0"/>
              </a:spcBef>
              <a:buNone/>
            </a:pPr>
            <a:fld id="{00000000-1234-1234-1234-123412341234}" type="slidenum">
              <a:rPr lang="en" sz="1300">
                <a:solidFill>
                  <a:schemeClr val="dk2"/>
                </a:solidFill>
                <a:latin typeface="Trebuchet MS"/>
                <a:ea typeface="Trebuchet MS"/>
                <a:cs typeface="Trebuchet MS"/>
                <a:sym typeface="Trebuchet MS"/>
              </a:rPr>
              <a:pPr algn="r">
                <a:spcBef>
                  <a:spcPts val="0"/>
                </a:spcBef>
                <a:buNone/>
              </a:pPr>
              <a:t>‹#›</a:t>
            </a:fld>
            <a:endParaRPr lang="en" sz="1300">
              <a:solidFill>
                <a:schemeClr val="dk2"/>
              </a:solidFill>
              <a:latin typeface="Trebuchet MS"/>
              <a:ea typeface="Trebuchet MS"/>
              <a:cs typeface="Trebuchet MS"/>
              <a:sym typeface="Trebuchet MS"/>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Shape 40"/>
          <p:cNvSpPr txBox="1">
            <a:spLocks noGrp="1"/>
          </p:cNvSpPr>
          <p:nvPr>
            <p:ph type="ctrTitle"/>
          </p:nvPr>
        </p:nvSpPr>
        <p:spPr>
          <a:xfrm>
            <a:off x="685800" y="1618313"/>
            <a:ext cx="7772400" cy="1238099"/>
          </a:xfrm>
          <a:prstGeom prst="rect">
            <a:avLst/>
          </a:prstGeom>
        </p:spPr>
        <p:txBody>
          <a:bodyPr lIns="91425" tIns="91425" rIns="91425" bIns="91425" anchor="b" anchorCtr="0">
            <a:noAutofit/>
          </a:bodyPr>
          <a:lstStyle/>
          <a:p>
            <a:pPr>
              <a:spcBef>
                <a:spcPts val="0"/>
              </a:spcBef>
              <a:buNone/>
            </a:pPr>
            <a:r>
              <a:rPr lang="en" sz="5000"/>
              <a:t>Sexual Dysfunction in Women </a:t>
            </a:r>
          </a:p>
        </p:txBody>
      </p:sp>
      <p:sp>
        <p:nvSpPr>
          <p:cNvPr id="41" name="Shape 41"/>
          <p:cNvSpPr txBox="1">
            <a:spLocks noGrp="1"/>
          </p:cNvSpPr>
          <p:nvPr>
            <p:ph type="subTitle" idx="1"/>
          </p:nvPr>
        </p:nvSpPr>
        <p:spPr>
          <a:xfrm>
            <a:off x="685800" y="2964777"/>
            <a:ext cx="7772400" cy="944700"/>
          </a:xfrm>
          <a:prstGeom prst="rect">
            <a:avLst/>
          </a:prstGeom>
        </p:spPr>
        <p:txBody>
          <a:bodyPr lIns="91425" tIns="91425" rIns="91425" bIns="91425" anchor="t" anchorCtr="0">
            <a:noAutofit/>
          </a:bodyPr>
          <a:lstStyle/>
          <a:p>
            <a:pPr rtl="0">
              <a:spcBef>
                <a:spcPts val="0"/>
              </a:spcBef>
              <a:buNone/>
            </a:pPr>
            <a:r>
              <a:rPr lang="en"/>
              <a:t>Lauren Pallis PGY-1</a:t>
            </a:r>
          </a:p>
          <a:p>
            <a:pPr>
              <a:spcBef>
                <a:spcPts val="0"/>
              </a:spcBef>
              <a:buNone/>
            </a:pPr>
            <a:r>
              <a:rPr lang="en"/>
              <a:t>September 2015</a:t>
            </a: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Risk Factors/Comorbidities</a:t>
            </a:r>
          </a:p>
        </p:txBody>
      </p:sp>
      <p:sp>
        <p:nvSpPr>
          <p:cNvPr id="98" name="Shape 98"/>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b="1" dirty="0" smtClean="0"/>
              <a:t>Gynecologic</a:t>
            </a:r>
            <a:endParaRPr lang="en" b="1" dirty="0"/>
          </a:p>
          <a:p>
            <a:pPr marL="457200" lvl="0" indent="-228600" rtl="0">
              <a:spcBef>
                <a:spcPts val="0"/>
              </a:spcBef>
              <a:buSzPct val="100000"/>
            </a:pPr>
            <a:r>
              <a:rPr lang="en-US" sz="2400" dirty="0" smtClean="0"/>
              <a:t>- </a:t>
            </a:r>
            <a:r>
              <a:rPr lang="en" sz="2400" dirty="0" smtClean="0"/>
              <a:t>Pelvic </a:t>
            </a:r>
            <a:r>
              <a:rPr lang="en" sz="2400" dirty="0"/>
              <a:t>floor dysfunction - 26-47% of women with this report low sexual desire</a:t>
            </a:r>
            <a:r>
              <a:rPr lang="en" sz="1000" dirty="0"/>
              <a:t>3</a:t>
            </a:r>
          </a:p>
          <a:p>
            <a:pPr marL="914400" lvl="1" indent="-228600" rtl="0">
              <a:spcBef>
                <a:spcPts val="0"/>
              </a:spcBef>
            </a:pPr>
            <a:r>
              <a:rPr lang="en-US" dirty="0" smtClean="0"/>
              <a:t>  - </a:t>
            </a:r>
            <a:r>
              <a:rPr lang="en" dirty="0" smtClean="0"/>
              <a:t>common </a:t>
            </a:r>
            <a:r>
              <a:rPr lang="en" dirty="0"/>
              <a:t>issue is urination with </a:t>
            </a:r>
            <a:r>
              <a:rPr lang="en" dirty="0" smtClean="0"/>
              <a:t>sex</a:t>
            </a:r>
            <a:endParaRPr lang="en" dirty="0"/>
          </a:p>
          <a:p>
            <a:pPr marL="457200" lvl="0" indent="-228600" rtl="0">
              <a:spcBef>
                <a:spcPts val="0"/>
              </a:spcBef>
              <a:buSzPct val="100000"/>
            </a:pPr>
            <a:r>
              <a:rPr lang="en-US" sz="2400" dirty="0" smtClean="0"/>
              <a:t>- </a:t>
            </a:r>
            <a:r>
              <a:rPr lang="en" sz="2400" dirty="0" smtClean="0"/>
              <a:t>Endometriosis </a:t>
            </a:r>
            <a:r>
              <a:rPr lang="en" sz="2400" dirty="0"/>
              <a:t>- dyspareunia with penetration is very common</a:t>
            </a:r>
          </a:p>
          <a:p>
            <a:pPr marL="457200" lvl="0" indent="-228600" rtl="0">
              <a:spcBef>
                <a:spcPts val="0"/>
              </a:spcBef>
              <a:buSzPct val="100000"/>
            </a:pPr>
            <a:r>
              <a:rPr lang="en-US" sz="2400" dirty="0" smtClean="0"/>
              <a:t>- </a:t>
            </a:r>
            <a:r>
              <a:rPr lang="en" sz="2400" dirty="0" smtClean="0"/>
              <a:t>Uterine </a:t>
            </a:r>
            <a:r>
              <a:rPr lang="en" sz="2400" dirty="0"/>
              <a:t>fibroids can cause dyspareunia</a:t>
            </a:r>
          </a:p>
          <a:p>
            <a:pPr marL="457200" lvl="0" indent="-228600" rtl="0">
              <a:spcBef>
                <a:spcPts val="0"/>
              </a:spcBef>
              <a:buSzPct val="100000"/>
            </a:pPr>
            <a:r>
              <a:rPr lang="en-US" sz="2400" dirty="0" smtClean="0"/>
              <a:t>- </a:t>
            </a:r>
            <a:r>
              <a:rPr lang="en" sz="2400" dirty="0" smtClean="0"/>
              <a:t>Parity </a:t>
            </a:r>
            <a:r>
              <a:rPr lang="en" sz="2400" dirty="0"/>
              <a:t>is NOT associated with sexual dysfunction</a:t>
            </a:r>
          </a:p>
        </p:txBody>
      </p:sp>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Risk Factors/Comorbidities</a:t>
            </a:r>
          </a:p>
        </p:txBody>
      </p:sp>
      <p:sp>
        <p:nvSpPr>
          <p:cNvPr id="104" name="Shape 104"/>
          <p:cNvSpPr txBox="1">
            <a:spLocks noGrp="1"/>
          </p:cNvSpPr>
          <p:nvPr>
            <p:ph type="body" idx="1"/>
          </p:nvPr>
        </p:nvSpPr>
        <p:spPr>
          <a:xfrm>
            <a:off x="457200" y="1200150"/>
            <a:ext cx="8229600" cy="3740399"/>
          </a:xfrm>
          <a:prstGeom prst="rect">
            <a:avLst/>
          </a:prstGeom>
        </p:spPr>
        <p:txBody>
          <a:bodyPr lIns="91425" tIns="91425" rIns="91425" bIns="91425" anchor="t" anchorCtr="0">
            <a:noAutofit/>
          </a:bodyPr>
          <a:lstStyle/>
          <a:p>
            <a:pPr rtl="0">
              <a:spcBef>
                <a:spcPts val="0"/>
              </a:spcBef>
              <a:buNone/>
            </a:pPr>
            <a:r>
              <a:rPr lang="en" b="1" dirty="0"/>
              <a:t>Menopause</a:t>
            </a:r>
          </a:p>
          <a:p>
            <a:pPr marL="457200" lvl="0" indent="-228600" rtl="0">
              <a:spcBef>
                <a:spcPts val="0"/>
              </a:spcBef>
              <a:buSzPct val="100000"/>
            </a:pPr>
            <a:r>
              <a:rPr lang="en-US" sz="2400" dirty="0" smtClean="0"/>
              <a:t>- </a:t>
            </a:r>
            <a:r>
              <a:rPr lang="en" sz="2400" dirty="0" smtClean="0"/>
              <a:t>lower </a:t>
            </a:r>
            <a:r>
              <a:rPr lang="en" sz="2400" dirty="0"/>
              <a:t>levels of estrogen known to cause certain physiological changes related to female sexual function</a:t>
            </a:r>
          </a:p>
          <a:p>
            <a:pPr marL="457200" lvl="0" indent="-228600" rtl="0">
              <a:spcBef>
                <a:spcPts val="0"/>
              </a:spcBef>
              <a:buSzPct val="100000"/>
            </a:pPr>
            <a:r>
              <a:rPr lang="en-US" sz="2400" dirty="0" smtClean="0"/>
              <a:t>- </a:t>
            </a:r>
            <a:r>
              <a:rPr lang="en" sz="2400" dirty="0" smtClean="0"/>
              <a:t>lower </a:t>
            </a:r>
            <a:r>
              <a:rPr lang="en" sz="2400" dirty="0"/>
              <a:t>estrogen levels alone may not directly account for all changes in sexual function</a:t>
            </a:r>
          </a:p>
          <a:p>
            <a:pPr marL="914400" lvl="1" indent="-228600" rtl="0">
              <a:spcBef>
                <a:spcPts val="0"/>
              </a:spcBef>
              <a:buSzPct val="133333"/>
            </a:pPr>
            <a:r>
              <a:rPr lang="en-US" sz="1800" dirty="0" smtClean="0"/>
              <a:t>  - </a:t>
            </a:r>
            <a:r>
              <a:rPr lang="en" sz="1800" dirty="0" smtClean="0"/>
              <a:t>study </a:t>
            </a:r>
            <a:r>
              <a:rPr lang="en" sz="1800" dirty="0"/>
              <a:t>of 341 peri- and postmenopausal women, common menopausal symptoms, including depression, sleep disturbances, and night sweats, were associated with diminished libido</a:t>
            </a:r>
            <a:r>
              <a:rPr lang="en" sz="1000" dirty="0"/>
              <a:t>4</a:t>
            </a:r>
          </a:p>
        </p:txBody>
      </p:sp>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Risk Factors/Comorbidities </a:t>
            </a:r>
          </a:p>
        </p:txBody>
      </p:sp>
      <p:sp>
        <p:nvSpPr>
          <p:cNvPr id="110" name="Shape 11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b="1" dirty="0"/>
              <a:t>Psychosocial</a:t>
            </a:r>
          </a:p>
          <a:p>
            <a:pPr marL="457200" lvl="0" indent="-228600" rtl="0">
              <a:spcBef>
                <a:spcPts val="0"/>
              </a:spcBef>
              <a:buSzPct val="100000"/>
            </a:pPr>
            <a:r>
              <a:rPr lang="en" sz="2000" dirty="0"/>
              <a:t>Conflict within relationship</a:t>
            </a:r>
          </a:p>
          <a:p>
            <a:pPr marL="457200" lvl="0" indent="-228600" rtl="0">
              <a:spcBef>
                <a:spcPts val="0"/>
              </a:spcBef>
              <a:buSzPct val="100000"/>
            </a:pPr>
            <a:r>
              <a:rPr lang="en" sz="2000" dirty="0"/>
              <a:t>Fatigue or stress</a:t>
            </a:r>
          </a:p>
          <a:p>
            <a:pPr marL="457200" lvl="0" indent="-228600" rtl="0">
              <a:spcBef>
                <a:spcPts val="0"/>
              </a:spcBef>
              <a:buSzPct val="100000"/>
            </a:pPr>
            <a:r>
              <a:rPr lang="en" sz="2000" dirty="0"/>
              <a:t>Lack of privacy</a:t>
            </a:r>
          </a:p>
          <a:p>
            <a:pPr marL="457200" lvl="0" indent="-228600" rtl="0">
              <a:spcBef>
                <a:spcPts val="0"/>
              </a:spcBef>
              <a:buSzPct val="100000"/>
            </a:pPr>
            <a:r>
              <a:rPr lang="en" sz="2000" dirty="0"/>
              <a:t>Issues surrounding prior physical or sexual abuse</a:t>
            </a:r>
          </a:p>
          <a:p>
            <a:pPr marL="457200" lvl="0" indent="-228600" rtl="0">
              <a:spcBef>
                <a:spcPts val="0"/>
              </a:spcBef>
              <a:buSzPct val="100000"/>
            </a:pPr>
            <a:r>
              <a:rPr lang="en" sz="2000" dirty="0"/>
              <a:t>Partner’s sexual dysfunction </a:t>
            </a:r>
          </a:p>
          <a:p>
            <a:pPr marL="457200" lvl="0" indent="-228600" rtl="0">
              <a:spcBef>
                <a:spcPts val="0"/>
              </a:spcBef>
              <a:buSzPct val="100000"/>
            </a:pPr>
            <a:r>
              <a:rPr lang="en" sz="2000" dirty="0"/>
              <a:t>Relationship factors</a:t>
            </a:r>
          </a:p>
          <a:p>
            <a:pPr marL="914400" lvl="1" indent="-228600" rtl="0">
              <a:lnSpc>
                <a:spcPct val="115000"/>
              </a:lnSpc>
              <a:spcBef>
                <a:spcPts val="0"/>
              </a:spcBef>
              <a:buSzPct val="100000"/>
            </a:pPr>
            <a:r>
              <a:rPr lang="en-US" sz="1800" dirty="0" smtClean="0"/>
              <a:t> - </a:t>
            </a:r>
            <a:r>
              <a:rPr lang="en" sz="1800" dirty="0" smtClean="0"/>
              <a:t>study </a:t>
            </a:r>
            <a:r>
              <a:rPr lang="en" sz="1800" dirty="0"/>
              <a:t>of over 1800 men and women between the ages of 19 to 32 years in stable </a:t>
            </a:r>
            <a:r>
              <a:rPr lang="en" sz="1800" dirty="0" smtClean="0"/>
              <a:t>relationships </a:t>
            </a:r>
            <a:r>
              <a:rPr lang="en-US" sz="1800" dirty="0" err="1" smtClean="0">
                <a:sym typeface="Wingdings"/>
              </a:rPr>
              <a:t></a:t>
            </a:r>
            <a:r>
              <a:rPr lang="en-US" sz="1800" dirty="0" smtClean="0">
                <a:sym typeface="Wingdings"/>
              </a:rPr>
              <a:t> </a:t>
            </a:r>
            <a:r>
              <a:rPr lang="en" sz="1800" dirty="0" smtClean="0"/>
              <a:t>sexual </a:t>
            </a:r>
            <a:r>
              <a:rPr lang="en" sz="1800" dirty="0"/>
              <a:t>activity and satisfaction declined as the duration of partnership </a:t>
            </a:r>
            <a:r>
              <a:rPr lang="en" sz="1800" dirty="0" smtClean="0"/>
              <a:t>increased</a:t>
            </a:r>
            <a:r>
              <a:rPr lang="en" sz="1000" dirty="0" smtClean="0"/>
              <a:t>5</a:t>
            </a:r>
            <a:endParaRPr lang="en" sz="1000" dirty="0"/>
          </a:p>
          <a:p>
            <a:pPr lvl="0">
              <a:spcBef>
                <a:spcPts val="0"/>
              </a:spcBef>
              <a:buNone/>
            </a:pPr>
            <a:endParaRPr dirty="0"/>
          </a:p>
        </p:txBody>
      </p:sp>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Risk Factors/Comorbidities </a:t>
            </a:r>
          </a:p>
        </p:txBody>
      </p:sp>
      <p:sp>
        <p:nvSpPr>
          <p:cNvPr id="116" name="Shape 116"/>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b="1" dirty="0"/>
              <a:t>Depression</a:t>
            </a:r>
          </a:p>
          <a:p>
            <a:pPr marL="457200" lvl="0" indent="-228600" rtl="0">
              <a:spcBef>
                <a:spcPts val="0"/>
              </a:spcBef>
            </a:pPr>
            <a:r>
              <a:rPr lang="en-US" dirty="0" smtClean="0"/>
              <a:t>- </a:t>
            </a:r>
            <a:r>
              <a:rPr lang="en" dirty="0" smtClean="0"/>
              <a:t>17-26</a:t>
            </a:r>
            <a:r>
              <a:rPr lang="en" dirty="0"/>
              <a:t>% of women with low sexual desire also have depression</a:t>
            </a:r>
            <a:r>
              <a:rPr lang="en" sz="1000" dirty="0"/>
              <a:t>2</a:t>
            </a:r>
          </a:p>
          <a:p>
            <a:pPr lvl="0" rtl="0">
              <a:spcBef>
                <a:spcPts val="0"/>
              </a:spcBef>
              <a:buNone/>
            </a:pPr>
            <a:endParaRPr sz="1000" dirty="0" smtClean="0"/>
          </a:p>
          <a:p>
            <a:pPr marL="914400" lvl="1" indent="-228600">
              <a:spcBef>
                <a:spcPts val="0"/>
              </a:spcBef>
            </a:pPr>
            <a:r>
              <a:rPr lang="en-US" dirty="0" smtClean="0"/>
              <a:t>- </a:t>
            </a:r>
            <a:r>
              <a:rPr lang="en" dirty="0" smtClean="0"/>
              <a:t>Initially </a:t>
            </a:r>
            <a:r>
              <a:rPr lang="en" dirty="0"/>
              <a:t>can be difficult to distinguish if dysfunction 2/2 depression or side effects of medications</a:t>
            </a:r>
          </a:p>
        </p:txBody>
      </p:sp>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Risk Factors/Comorbidities</a:t>
            </a:r>
          </a:p>
        </p:txBody>
      </p:sp>
      <p:sp>
        <p:nvSpPr>
          <p:cNvPr id="122" name="Shape 12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b="1"/>
              <a:t>Substance Use/Abuse</a:t>
            </a:r>
          </a:p>
          <a:p>
            <a:pPr marL="457200" lvl="0" indent="-393700" rtl="0">
              <a:spcBef>
                <a:spcPts val="0"/>
              </a:spcBef>
              <a:buSzPct val="100000"/>
              <a:buChar char="●"/>
            </a:pPr>
            <a:r>
              <a:rPr lang="en" sz="2600"/>
              <a:t>Chronic alcohol use - can lead to hypogonadotropic state</a:t>
            </a:r>
          </a:p>
          <a:p>
            <a:pPr marL="914400" lvl="1" indent="-393700" rtl="0">
              <a:spcBef>
                <a:spcPts val="0"/>
              </a:spcBef>
              <a:buSzPct val="100000"/>
              <a:buChar char="○"/>
            </a:pPr>
            <a:r>
              <a:rPr lang="en" sz="2600"/>
              <a:t>Alcohol lowers physiological signs of arousal</a:t>
            </a:r>
          </a:p>
          <a:p>
            <a:pPr lvl="0" rtl="0">
              <a:spcBef>
                <a:spcPts val="0"/>
              </a:spcBef>
              <a:buNone/>
            </a:pPr>
            <a:endParaRPr sz="2600"/>
          </a:p>
          <a:p>
            <a:pPr marL="457200" lvl="0" indent="-393700" rtl="0">
              <a:spcBef>
                <a:spcPts val="0"/>
              </a:spcBef>
              <a:buSzPct val="100000"/>
              <a:buChar char="●"/>
            </a:pPr>
            <a:r>
              <a:rPr lang="en" sz="2600"/>
              <a:t>Nicotine - can inhibit arousal</a:t>
            </a:r>
          </a:p>
          <a:p>
            <a:pPr lvl="0">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Risk Factors/Comorbidities</a:t>
            </a:r>
          </a:p>
        </p:txBody>
      </p:sp>
      <p:sp>
        <p:nvSpPr>
          <p:cNvPr id="128" name="Shape 128"/>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b="1"/>
              <a:t>Medical Conditions</a:t>
            </a:r>
          </a:p>
          <a:p>
            <a:pPr marL="457200" lvl="0" indent="-228600" rtl="0">
              <a:spcBef>
                <a:spcPts val="0"/>
              </a:spcBef>
            </a:pPr>
            <a:r>
              <a:rPr lang="en"/>
              <a:t>MS</a:t>
            </a:r>
          </a:p>
          <a:p>
            <a:pPr marL="457200" lvl="0" indent="-228600" rtl="0">
              <a:spcBef>
                <a:spcPts val="0"/>
              </a:spcBef>
            </a:pPr>
            <a:r>
              <a:rPr lang="en"/>
              <a:t>HTN*</a:t>
            </a:r>
          </a:p>
          <a:p>
            <a:pPr marL="457200" lvl="0" indent="-228600" rtl="0">
              <a:spcBef>
                <a:spcPts val="0"/>
              </a:spcBef>
            </a:pPr>
            <a:r>
              <a:rPr lang="en"/>
              <a:t>Epilepsy - </a:t>
            </a:r>
            <a:r>
              <a:rPr lang="en" sz="2400"/>
              <a:t>particularly patients on antiepileptics</a:t>
            </a:r>
          </a:p>
          <a:p>
            <a:pPr marL="457200" lvl="0" indent="-228600">
              <a:spcBef>
                <a:spcPts val="0"/>
              </a:spcBef>
            </a:pPr>
            <a:r>
              <a:rPr lang="en"/>
              <a:t>Cancer - </a:t>
            </a:r>
            <a:r>
              <a:rPr lang="en" sz="2400"/>
              <a:t>especially those treated with endocrine therapies</a:t>
            </a:r>
          </a:p>
        </p:txBody>
      </p:sp>
    </p:spTree>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Risk Factors/Comorbidities</a:t>
            </a:r>
          </a:p>
        </p:txBody>
      </p:sp>
      <p:sp>
        <p:nvSpPr>
          <p:cNvPr id="134" name="Shape 134"/>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b="1"/>
              <a:t>Medications</a:t>
            </a:r>
          </a:p>
          <a:p>
            <a:pPr marL="457200" lvl="0" indent="-228600" rtl="0">
              <a:spcBef>
                <a:spcPts val="0"/>
              </a:spcBef>
              <a:buSzPct val="100000"/>
            </a:pPr>
            <a:r>
              <a:rPr lang="en" sz="2400"/>
              <a:t>SSRIs - </a:t>
            </a:r>
            <a:r>
              <a:rPr lang="en" sz="2000"/>
              <a:t>can decrease desire, cause difficulty with orgasm</a:t>
            </a:r>
            <a:r>
              <a:rPr lang="en" sz="2400"/>
              <a:t> </a:t>
            </a:r>
          </a:p>
          <a:p>
            <a:pPr marL="457200" lvl="0" indent="-228600" rtl="0">
              <a:spcBef>
                <a:spcPts val="0"/>
              </a:spcBef>
              <a:buSzPct val="100000"/>
            </a:pPr>
            <a:r>
              <a:rPr lang="en" sz="2400"/>
              <a:t>benzodiazepines</a:t>
            </a:r>
          </a:p>
          <a:p>
            <a:pPr marL="457200" lvl="0" indent="-228600" rtl="0">
              <a:spcBef>
                <a:spcPts val="0"/>
              </a:spcBef>
              <a:buSzPct val="100000"/>
            </a:pPr>
            <a:r>
              <a:rPr lang="en" sz="2400"/>
              <a:t>antipsychotics</a:t>
            </a:r>
          </a:p>
          <a:p>
            <a:pPr marL="457200" lvl="0" indent="-228600" rtl="0">
              <a:spcBef>
                <a:spcPts val="0"/>
              </a:spcBef>
              <a:buSzPct val="100000"/>
            </a:pPr>
            <a:r>
              <a:rPr lang="en" sz="2400"/>
              <a:t>beta-blockers*</a:t>
            </a:r>
          </a:p>
          <a:p>
            <a:pPr marL="457200" lvl="0" indent="-228600" rtl="0">
              <a:spcBef>
                <a:spcPts val="0"/>
              </a:spcBef>
              <a:buSzPct val="100000"/>
            </a:pPr>
            <a:r>
              <a:rPr lang="en" sz="2400"/>
              <a:t>gabapentin</a:t>
            </a:r>
          </a:p>
          <a:p>
            <a:pPr marL="457200" lvl="0" indent="-228600" rtl="0">
              <a:spcBef>
                <a:spcPts val="0"/>
              </a:spcBef>
              <a:buSzPct val="100000"/>
            </a:pPr>
            <a:r>
              <a:rPr lang="en" sz="2400"/>
              <a:t>lamotrigine</a:t>
            </a:r>
          </a:p>
          <a:p>
            <a:pPr marL="457200" lvl="0" indent="-228600" rtl="0">
              <a:spcBef>
                <a:spcPts val="0"/>
              </a:spcBef>
              <a:buSzPct val="100000"/>
            </a:pPr>
            <a:r>
              <a:rPr lang="en" sz="2400"/>
              <a:t>topiramate</a:t>
            </a:r>
          </a:p>
          <a:p>
            <a:pPr marL="457200" lvl="0" indent="-228600">
              <a:spcBef>
                <a:spcPts val="0"/>
              </a:spcBef>
              <a:buSzPct val="100000"/>
            </a:pPr>
            <a:r>
              <a:rPr lang="en" sz="2400"/>
              <a:t>aromatase inhibitors - </a:t>
            </a:r>
            <a:r>
              <a:rPr lang="en" sz="1800"/>
              <a:t>profound hypoestrogenemia</a:t>
            </a:r>
          </a:p>
        </p:txBody>
      </p:sp>
    </p:spTree>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Diagnostic Evaluation</a:t>
            </a:r>
          </a:p>
        </p:txBody>
      </p:sp>
      <p:sp>
        <p:nvSpPr>
          <p:cNvPr id="140" name="Shape 14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228600" rtl="0">
              <a:spcBef>
                <a:spcPts val="0"/>
              </a:spcBef>
              <a:buSzPct val="100000"/>
            </a:pPr>
            <a:r>
              <a:rPr lang="en-US" sz="2600" dirty="0" smtClean="0"/>
              <a:t>- </a:t>
            </a:r>
            <a:r>
              <a:rPr lang="en" sz="2600" dirty="0" smtClean="0"/>
              <a:t>Obtain </a:t>
            </a:r>
            <a:r>
              <a:rPr lang="en" sz="2600" dirty="0"/>
              <a:t>complete history, assess for risk factors</a:t>
            </a:r>
          </a:p>
          <a:p>
            <a:pPr marL="457200" lvl="0" indent="-228600" rtl="0">
              <a:spcBef>
                <a:spcPts val="0"/>
              </a:spcBef>
              <a:buSzPct val="100000"/>
            </a:pPr>
            <a:r>
              <a:rPr lang="en-US" sz="2600" dirty="0" smtClean="0"/>
              <a:t>- </a:t>
            </a:r>
            <a:r>
              <a:rPr lang="en" sz="2600" dirty="0" smtClean="0"/>
              <a:t>When </a:t>
            </a:r>
            <a:r>
              <a:rPr lang="en" sz="2600" dirty="0"/>
              <a:t>discussing sexual health history ask about:</a:t>
            </a:r>
          </a:p>
          <a:p>
            <a:pPr marL="914400" lvl="1" indent="-228600" rtl="0">
              <a:spcBef>
                <a:spcPts val="0"/>
              </a:spcBef>
            </a:pPr>
            <a:r>
              <a:rPr lang="en" dirty="0"/>
              <a:t>menopausal status </a:t>
            </a:r>
          </a:p>
          <a:p>
            <a:pPr marL="914400" lvl="1" indent="-228600" rtl="0">
              <a:spcBef>
                <a:spcPts val="0"/>
              </a:spcBef>
            </a:pPr>
            <a:r>
              <a:rPr lang="en" dirty="0"/>
              <a:t>pregnancy/parity</a:t>
            </a:r>
          </a:p>
          <a:p>
            <a:pPr marL="914400" lvl="1" indent="-228600" rtl="0">
              <a:spcBef>
                <a:spcPts val="0"/>
              </a:spcBef>
            </a:pPr>
            <a:r>
              <a:rPr lang="en" dirty="0"/>
              <a:t>history of pelvic injury, cancer, surgery</a:t>
            </a:r>
          </a:p>
          <a:p>
            <a:pPr marL="914400" lvl="1" indent="-228600" rtl="0">
              <a:spcBef>
                <a:spcPts val="0"/>
              </a:spcBef>
            </a:pPr>
            <a:r>
              <a:rPr lang="en" dirty="0"/>
              <a:t>vulvovaginal/pelvic pain</a:t>
            </a:r>
          </a:p>
          <a:p>
            <a:pPr marL="914400" lvl="1" indent="-228600" rtl="0">
              <a:spcBef>
                <a:spcPts val="0"/>
              </a:spcBef>
            </a:pPr>
            <a:r>
              <a:rPr lang="en" dirty="0"/>
              <a:t>pruritus, dryness, discharge</a:t>
            </a:r>
          </a:p>
          <a:p>
            <a:pPr marL="914400" lvl="1" indent="-228600" rtl="0">
              <a:spcBef>
                <a:spcPts val="0"/>
              </a:spcBef>
            </a:pPr>
            <a:r>
              <a:rPr lang="en" dirty="0"/>
              <a:t>abnormal bleeding</a:t>
            </a:r>
          </a:p>
          <a:p>
            <a:pPr marL="914400" lvl="1" indent="-228600">
              <a:spcBef>
                <a:spcPts val="0"/>
              </a:spcBef>
            </a:pPr>
            <a:r>
              <a:rPr lang="en" dirty="0"/>
              <a:t>incontinence</a:t>
            </a:r>
          </a:p>
        </p:txBody>
      </p:sp>
    </p:spTree>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Diagnostic Evaluation</a:t>
            </a:r>
          </a:p>
        </p:txBody>
      </p:sp>
      <p:sp>
        <p:nvSpPr>
          <p:cNvPr id="146" name="Shape 146"/>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lnSpc>
                <a:spcPct val="115000"/>
              </a:lnSpc>
              <a:spcBef>
                <a:spcPts val="0"/>
              </a:spcBef>
              <a:buNone/>
            </a:pPr>
            <a:r>
              <a:rPr lang="en" sz="2400" dirty="0"/>
              <a:t>Potential labs/studies:</a:t>
            </a:r>
          </a:p>
          <a:p>
            <a:pPr marL="457200" lvl="0" indent="-228600" rtl="0">
              <a:lnSpc>
                <a:spcPct val="115000"/>
              </a:lnSpc>
              <a:spcBef>
                <a:spcPts val="0"/>
              </a:spcBef>
              <a:buSzPct val="100000"/>
              <a:buFontTx/>
              <a:buChar char="-"/>
            </a:pPr>
            <a:r>
              <a:rPr lang="en" sz="2400" dirty="0" smtClean="0"/>
              <a:t>Transvaginal </a:t>
            </a:r>
            <a:r>
              <a:rPr lang="en" sz="2400" dirty="0"/>
              <a:t>pelvic ultrasound</a:t>
            </a:r>
          </a:p>
          <a:p>
            <a:pPr marL="457200" lvl="0" indent="-228600" rtl="0">
              <a:lnSpc>
                <a:spcPct val="115000"/>
              </a:lnSpc>
              <a:spcBef>
                <a:spcPts val="0"/>
              </a:spcBef>
              <a:buSzPct val="100000"/>
              <a:buFontTx/>
              <a:buChar char="-"/>
            </a:pPr>
            <a:r>
              <a:rPr lang="en" sz="2400" dirty="0" smtClean="0"/>
              <a:t>CG </a:t>
            </a:r>
            <a:r>
              <a:rPr lang="en" sz="2400" dirty="0"/>
              <a:t>and chlamydia</a:t>
            </a:r>
          </a:p>
          <a:p>
            <a:pPr marL="457200" lvl="0" indent="-228600" rtl="0">
              <a:lnSpc>
                <a:spcPct val="115000"/>
              </a:lnSpc>
              <a:spcBef>
                <a:spcPts val="0"/>
              </a:spcBef>
              <a:buSzPct val="100000"/>
            </a:pPr>
            <a:r>
              <a:rPr lang="en-US" sz="2400" dirty="0" smtClean="0"/>
              <a:t>- </a:t>
            </a:r>
            <a:r>
              <a:rPr lang="en" sz="2400" dirty="0" smtClean="0"/>
              <a:t>Complete </a:t>
            </a:r>
            <a:r>
              <a:rPr lang="en" sz="2400" dirty="0"/>
              <a:t>blood count</a:t>
            </a:r>
          </a:p>
          <a:p>
            <a:pPr marL="457200" lvl="0" indent="-228600" rtl="0">
              <a:lnSpc>
                <a:spcPct val="115000"/>
              </a:lnSpc>
              <a:spcBef>
                <a:spcPts val="0"/>
              </a:spcBef>
              <a:buSzPct val="100000"/>
            </a:pPr>
            <a:r>
              <a:rPr lang="en-US" sz="2400" dirty="0" smtClean="0"/>
              <a:t>- </a:t>
            </a:r>
            <a:r>
              <a:rPr lang="en" sz="2400" dirty="0" smtClean="0"/>
              <a:t>Prolactin </a:t>
            </a:r>
            <a:r>
              <a:rPr lang="en" sz="2400" dirty="0"/>
              <a:t>levels - hyperprolactinemia causes gonadal suppression</a:t>
            </a:r>
          </a:p>
          <a:p>
            <a:pPr marL="457200" lvl="0" indent="-228600">
              <a:lnSpc>
                <a:spcPct val="115000"/>
              </a:lnSpc>
              <a:spcBef>
                <a:spcPts val="0"/>
              </a:spcBef>
              <a:buSzPct val="100000"/>
            </a:pPr>
            <a:r>
              <a:rPr lang="en-US" sz="2400" dirty="0" smtClean="0"/>
              <a:t>- </a:t>
            </a:r>
            <a:r>
              <a:rPr lang="en" sz="2400" dirty="0" smtClean="0"/>
              <a:t>TSH</a:t>
            </a:r>
            <a:endParaRPr lang="en" sz="2400" dirty="0"/>
          </a:p>
        </p:txBody>
      </p:sp>
    </p:spTree>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Making the diagnosis</a:t>
            </a:r>
          </a:p>
        </p:txBody>
      </p:sp>
      <p:sp>
        <p:nvSpPr>
          <p:cNvPr id="152" name="Shape 15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dirty="0"/>
              <a:t>DSM-V criteria:</a:t>
            </a:r>
          </a:p>
          <a:p>
            <a:pPr marL="457200" lvl="0" indent="-228600" rtl="0">
              <a:spcBef>
                <a:spcPts val="0"/>
              </a:spcBef>
            </a:pPr>
            <a:r>
              <a:rPr lang="en-US" dirty="0" smtClean="0"/>
              <a:t>- </a:t>
            </a:r>
            <a:r>
              <a:rPr lang="en" dirty="0" smtClean="0"/>
              <a:t>present </a:t>
            </a:r>
            <a:r>
              <a:rPr lang="en" dirty="0"/>
              <a:t>75-100% of the time</a:t>
            </a:r>
          </a:p>
          <a:p>
            <a:pPr marL="914400" lvl="1" indent="-228600" rtl="0">
              <a:spcBef>
                <a:spcPts val="0"/>
              </a:spcBef>
            </a:pPr>
            <a:r>
              <a:rPr lang="en" dirty="0"/>
              <a:t>exception with of substance/medication induced disorders</a:t>
            </a:r>
          </a:p>
          <a:p>
            <a:pPr marL="457200" lvl="0" indent="-228600" rtl="0">
              <a:spcBef>
                <a:spcPts val="0"/>
              </a:spcBef>
            </a:pPr>
            <a:r>
              <a:rPr lang="en-US" dirty="0" smtClean="0"/>
              <a:t>- </a:t>
            </a:r>
            <a:r>
              <a:rPr lang="en" dirty="0" smtClean="0"/>
              <a:t>present </a:t>
            </a:r>
            <a:r>
              <a:rPr lang="en" dirty="0"/>
              <a:t>for at least 6 months</a:t>
            </a:r>
          </a:p>
          <a:p>
            <a:pPr marL="457200" lvl="0" indent="-228600">
              <a:spcBef>
                <a:spcPts val="0"/>
              </a:spcBef>
            </a:pPr>
            <a:r>
              <a:rPr lang="en-US" dirty="0" smtClean="0"/>
              <a:t>- </a:t>
            </a:r>
            <a:r>
              <a:rPr lang="en" dirty="0" smtClean="0"/>
              <a:t>disorder </a:t>
            </a:r>
            <a:r>
              <a:rPr lang="en" dirty="0"/>
              <a:t>must cause “significant distress”</a:t>
            </a:r>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Female Sexual Cycle</a:t>
            </a:r>
          </a:p>
        </p:txBody>
      </p:sp>
      <p:sp>
        <p:nvSpPr>
          <p:cNvPr id="47" name="Shape 4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228600" rtl="0">
              <a:spcBef>
                <a:spcPts val="0"/>
              </a:spcBef>
              <a:buAutoNum type="alphaUcPeriod"/>
            </a:pPr>
            <a:r>
              <a:rPr lang="en"/>
              <a:t>Desire or libido*</a:t>
            </a:r>
          </a:p>
          <a:p>
            <a:pPr marL="457200" lvl="0" indent="-228600" rtl="0">
              <a:spcBef>
                <a:spcPts val="0"/>
              </a:spcBef>
              <a:buAutoNum type="alphaUcPeriod"/>
            </a:pPr>
            <a:r>
              <a:rPr lang="en"/>
              <a:t>Arousal - subjective sense of pleasure plus physiologic changes</a:t>
            </a:r>
          </a:p>
          <a:p>
            <a:pPr marL="457200" lvl="0" indent="-228600" rtl="0">
              <a:spcBef>
                <a:spcPts val="0"/>
              </a:spcBef>
              <a:buAutoNum type="alphaUcPeriod"/>
            </a:pPr>
            <a:r>
              <a:rPr lang="en"/>
              <a:t>Orgasm - peak and release with rhythmic contractions of perineal/reproductive muscles*</a:t>
            </a:r>
          </a:p>
          <a:p>
            <a:pPr marL="457200" lvl="0" indent="-228600" rtl="0">
              <a:spcBef>
                <a:spcPts val="0"/>
              </a:spcBef>
              <a:buAutoNum type="alphaUcPeriod"/>
            </a:pPr>
            <a:r>
              <a:rPr lang="en"/>
              <a:t>Resolution - muscular relaxation and “general sense of well-being”</a:t>
            </a:r>
            <a:br>
              <a:rPr lang="en"/>
            </a:br>
            <a:endParaRPr lang="en"/>
          </a:p>
          <a:p>
            <a:pPr marL="457200" lvl="0" indent="0">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Diagnoses</a:t>
            </a:r>
          </a:p>
        </p:txBody>
      </p:sp>
      <p:sp>
        <p:nvSpPr>
          <p:cNvPr id="158" name="Shape 158"/>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04800" rtl="0">
              <a:spcBef>
                <a:spcPts val="0"/>
              </a:spcBef>
              <a:buSzPct val="100000"/>
            </a:pPr>
            <a:r>
              <a:rPr lang="en-US" sz="1200" dirty="0" smtClean="0"/>
              <a:t>From </a:t>
            </a:r>
            <a:r>
              <a:rPr lang="en" sz="1200" dirty="0" smtClean="0"/>
              <a:t>DSM-V</a:t>
            </a:r>
            <a:endParaRPr lang="en" sz="1200" dirty="0"/>
          </a:p>
          <a:p>
            <a:pPr lvl="0">
              <a:spcBef>
                <a:spcPts val="0"/>
              </a:spcBef>
              <a:buNone/>
            </a:pPr>
            <a:endParaRPr sz="1200" dirty="0"/>
          </a:p>
        </p:txBody>
      </p:sp>
      <p:graphicFrame>
        <p:nvGraphicFramePr>
          <p:cNvPr id="159" name="Shape 159"/>
          <p:cNvGraphicFramePr/>
          <p:nvPr/>
        </p:nvGraphicFramePr>
        <p:xfrm>
          <a:off x="527325" y="1550225"/>
          <a:ext cx="8100375" cy="3524490"/>
        </p:xfrm>
        <a:graphic>
          <a:graphicData uri="http://schemas.openxmlformats.org/drawingml/2006/table">
            <a:tbl>
              <a:tblPr>
                <a:noFill/>
                <a:tableStyleId>{292A429F-9E89-4ABD-8494-458C32C06B3D}</a:tableStyleId>
              </a:tblPr>
              <a:tblGrid>
                <a:gridCol w="2700125"/>
                <a:gridCol w="2700125"/>
                <a:gridCol w="2700125"/>
              </a:tblGrid>
              <a:tr h="659400">
                <a:tc>
                  <a:txBody>
                    <a:bodyPr/>
                    <a:lstStyle/>
                    <a:p>
                      <a:pPr>
                        <a:spcBef>
                          <a:spcPts val="0"/>
                        </a:spcBef>
                        <a:buNone/>
                      </a:pPr>
                      <a:r>
                        <a:rPr lang="en" b="1">
                          <a:solidFill>
                            <a:schemeClr val="dk2"/>
                          </a:solidFill>
                        </a:rPr>
                        <a:t>Female Sexual Interest/Arousal Disorder</a:t>
                      </a:r>
                    </a:p>
                  </a:txBody>
                  <a:tcPr marL="91425" marR="91425" marT="91425" marB="91425"/>
                </a:tc>
                <a:tc>
                  <a:txBody>
                    <a:bodyPr/>
                    <a:lstStyle/>
                    <a:p>
                      <a:pPr>
                        <a:spcBef>
                          <a:spcPts val="0"/>
                        </a:spcBef>
                        <a:buNone/>
                      </a:pPr>
                      <a:r>
                        <a:rPr lang="en" b="1">
                          <a:solidFill>
                            <a:schemeClr val="dk2"/>
                          </a:solidFill>
                        </a:rPr>
                        <a:t>Female Orgasmic Disorder</a:t>
                      </a:r>
                    </a:p>
                  </a:txBody>
                  <a:tcPr marL="91425" marR="91425" marT="91425" marB="91425"/>
                </a:tc>
                <a:tc>
                  <a:txBody>
                    <a:bodyPr/>
                    <a:lstStyle/>
                    <a:p>
                      <a:pPr>
                        <a:spcBef>
                          <a:spcPts val="0"/>
                        </a:spcBef>
                        <a:buNone/>
                      </a:pPr>
                      <a:r>
                        <a:rPr lang="en" b="1">
                          <a:solidFill>
                            <a:schemeClr val="dk2"/>
                          </a:solidFill>
                        </a:rPr>
                        <a:t>Genito-pelvic Pain/Penetration Disorder</a:t>
                      </a:r>
                    </a:p>
                  </a:txBody>
                  <a:tcPr marL="91425" marR="91425" marT="91425" marB="91425"/>
                </a:tc>
              </a:tr>
              <a:tr h="1416650">
                <a:tc>
                  <a:txBody>
                    <a:bodyPr/>
                    <a:lstStyle/>
                    <a:p>
                      <a:pPr rtl="0">
                        <a:spcBef>
                          <a:spcPts val="0"/>
                        </a:spcBef>
                        <a:buNone/>
                      </a:pPr>
                      <a:r>
                        <a:rPr lang="en" dirty="0">
                          <a:solidFill>
                            <a:schemeClr val="dk2"/>
                          </a:solidFill>
                        </a:rPr>
                        <a:t>Lack of, or significantly reduced sexual interest/arousal, demonstrated by 3 or more:</a:t>
                      </a:r>
                    </a:p>
                    <a:p>
                      <a:pPr rtl="0">
                        <a:spcBef>
                          <a:spcPts val="0"/>
                        </a:spcBef>
                        <a:buNone/>
                      </a:pPr>
                      <a:endParaRPr dirty="0">
                        <a:solidFill>
                          <a:schemeClr val="dk2"/>
                        </a:solidFill>
                      </a:endParaRPr>
                    </a:p>
                    <a:p>
                      <a:pPr marL="457200" lvl="0" indent="-304800" rtl="0">
                        <a:spcBef>
                          <a:spcPts val="0"/>
                        </a:spcBef>
                        <a:buClr>
                          <a:schemeClr val="dk2"/>
                        </a:buClr>
                        <a:buSzPct val="100000"/>
                        <a:buChar char="-"/>
                      </a:pPr>
                      <a:r>
                        <a:rPr lang="en" sz="1200" dirty="0">
                          <a:solidFill>
                            <a:schemeClr val="dk2"/>
                          </a:solidFill>
                        </a:rPr>
                        <a:t>absent/reduced interest in sex</a:t>
                      </a:r>
                    </a:p>
                    <a:p>
                      <a:pPr marL="457200" lvl="0" indent="-304800" rtl="0">
                        <a:spcBef>
                          <a:spcPts val="0"/>
                        </a:spcBef>
                        <a:buClr>
                          <a:schemeClr val="dk2"/>
                        </a:buClr>
                        <a:buSzPct val="100000"/>
                        <a:buChar char="-"/>
                      </a:pPr>
                      <a:r>
                        <a:rPr lang="en" sz="1200" dirty="0">
                          <a:solidFill>
                            <a:schemeClr val="dk2"/>
                          </a:solidFill>
                        </a:rPr>
                        <a:t>absent/reduced sexual thoughts</a:t>
                      </a:r>
                    </a:p>
                    <a:p>
                      <a:pPr marL="457200" lvl="0" indent="-304800" rtl="0">
                        <a:spcBef>
                          <a:spcPts val="0"/>
                        </a:spcBef>
                        <a:buClr>
                          <a:schemeClr val="dk2"/>
                        </a:buClr>
                        <a:buSzPct val="100000"/>
                        <a:buChar char="-"/>
                      </a:pPr>
                      <a:r>
                        <a:rPr lang="en" sz="1200" dirty="0">
                          <a:solidFill>
                            <a:schemeClr val="dk2"/>
                          </a:solidFill>
                        </a:rPr>
                        <a:t>absent/reduced initiation of sex, generally uninterested when partner initiates</a:t>
                      </a:r>
                    </a:p>
                    <a:p>
                      <a:pPr marL="457200" lvl="0" indent="-304800" rtl="0">
                        <a:spcBef>
                          <a:spcPts val="0"/>
                        </a:spcBef>
                        <a:buClr>
                          <a:schemeClr val="dk2"/>
                        </a:buClr>
                        <a:buSzPct val="100000"/>
                        <a:buChar char="-"/>
                      </a:pPr>
                      <a:r>
                        <a:rPr lang="en" sz="1200" dirty="0">
                          <a:solidFill>
                            <a:schemeClr val="dk2"/>
                          </a:solidFill>
                        </a:rPr>
                        <a:t>absent/reduced sexual excitement</a:t>
                      </a:r>
                    </a:p>
                    <a:p>
                      <a:pPr marL="457200" lvl="0" indent="-304800">
                        <a:spcBef>
                          <a:spcPts val="0"/>
                        </a:spcBef>
                        <a:buClr>
                          <a:schemeClr val="dk2"/>
                        </a:buClr>
                        <a:buSzPct val="100000"/>
                        <a:buChar char="-"/>
                      </a:pPr>
                      <a:r>
                        <a:rPr lang="en" sz="1200" dirty="0">
                          <a:solidFill>
                            <a:schemeClr val="dk2"/>
                          </a:solidFill>
                        </a:rPr>
                        <a:t>absent/reduced genital/non genital sensations during sex</a:t>
                      </a:r>
                    </a:p>
                  </a:txBody>
                  <a:tcPr marL="91425" marR="91425" marT="91425" marB="91425"/>
                </a:tc>
                <a:tc>
                  <a:txBody>
                    <a:bodyPr/>
                    <a:lstStyle/>
                    <a:p>
                      <a:pPr rtl="0">
                        <a:spcBef>
                          <a:spcPts val="0"/>
                        </a:spcBef>
                        <a:buNone/>
                      </a:pPr>
                      <a:r>
                        <a:rPr lang="en">
                          <a:solidFill>
                            <a:schemeClr val="dk2"/>
                          </a:solidFill>
                        </a:rPr>
                        <a:t>Presence of either symptoms, experienced all or almost all of the time:</a:t>
                      </a:r>
                    </a:p>
                    <a:p>
                      <a:pPr rtl="0">
                        <a:spcBef>
                          <a:spcPts val="0"/>
                        </a:spcBef>
                        <a:buNone/>
                      </a:pPr>
                      <a:endParaRPr>
                        <a:solidFill>
                          <a:schemeClr val="dk2"/>
                        </a:solidFill>
                      </a:endParaRPr>
                    </a:p>
                    <a:p>
                      <a:pPr marL="457200" lvl="0" indent="-228600" rtl="0">
                        <a:spcBef>
                          <a:spcPts val="0"/>
                        </a:spcBef>
                        <a:buClr>
                          <a:schemeClr val="dk2"/>
                        </a:buClr>
                        <a:buChar char="-"/>
                      </a:pPr>
                      <a:r>
                        <a:rPr lang="en">
                          <a:solidFill>
                            <a:schemeClr val="dk2"/>
                          </a:solidFill>
                        </a:rPr>
                        <a:t>marked delay in/infrequency of orgasam, or complete absence</a:t>
                      </a:r>
                    </a:p>
                    <a:p>
                      <a:pPr lvl="0" rtl="0">
                        <a:spcBef>
                          <a:spcPts val="0"/>
                        </a:spcBef>
                        <a:buNone/>
                      </a:pPr>
                      <a:endParaRPr>
                        <a:solidFill>
                          <a:schemeClr val="dk2"/>
                        </a:solidFill>
                      </a:endParaRPr>
                    </a:p>
                    <a:p>
                      <a:pPr marL="457200" lvl="0" indent="-228600">
                        <a:spcBef>
                          <a:spcPts val="0"/>
                        </a:spcBef>
                        <a:buClr>
                          <a:schemeClr val="dk2"/>
                        </a:buClr>
                        <a:buChar char="-"/>
                      </a:pPr>
                      <a:r>
                        <a:rPr lang="en">
                          <a:solidFill>
                            <a:schemeClr val="dk2"/>
                          </a:solidFill>
                        </a:rPr>
                        <a:t>markedly reduced intensity of oragasm</a:t>
                      </a:r>
                    </a:p>
                  </a:txBody>
                  <a:tcPr marL="91425" marR="91425" marT="91425" marB="91425"/>
                </a:tc>
                <a:tc>
                  <a:txBody>
                    <a:bodyPr/>
                    <a:lstStyle/>
                    <a:p>
                      <a:pPr rtl="0">
                        <a:spcBef>
                          <a:spcPts val="0"/>
                        </a:spcBef>
                        <a:buNone/>
                      </a:pPr>
                      <a:r>
                        <a:rPr lang="en" dirty="0">
                          <a:solidFill>
                            <a:schemeClr val="dk2"/>
                          </a:solidFill>
                        </a:rPr>
                        <a:t>Persistent or recurrent difficulties with one or more:</a:t>
                      </a:r>
                    </a:p>
                    <a:p>
                      <a:pPr rtl="0">
                        <a:spcBef>
                          <a:spcPts val="0"/>
                        </a:spcBef>
                        <a:buNone/>
                      </a:pPr>
                      <a:endParaRPr dirty="0">
                        <a:solidFill>
                          <a:schemeClr val="dk2"/>
                        </a:solidFill>
                      </a:endParaRPr>
                    </a:p>
                    <a:p>
                      <a:pPr marL="457200" lvl="0" indent="-228600" rtl="0">
                        <a:spcBef>
                          <a:spcPts val="0"/>
                        </a:spcBef>
                        <a:buClr>
                          <a:schemeClr val="dk2"/>
                        </a:buClr>
                        <a:buChar char="-"/>
                      </a:pPr>
                      <a:r>
                        <a:rPr lang="en" dirty="0">
                          <a:solidFill>
                            <a:schemeClr val="dk2"/>
                          </a:solidFill>
                        </a:rPr>
                        <a:t>penetration </a:t>
                      </a:r>
                    </a:p>
                    <a:p>
                      <a:pPr marL="457200" lvl="0" indent="-228600" rtl="0">
                        <a:spcBef>
                          <a:spcPts val="0"/>
                        </a:spcBef>
                        <a:buClr>
                          <a:schemeClr val="dk2"/>
                        </a:buClr>
                        <a:buChar char="-"/>
                      </a:pPr>
                      <a:r>
                        <a:rPr lang="en" dirty="0">
                          <a:solidFill>
                            <a:schemeClr val="dk2"/>
                          </a:solidFill>
                        </a:rPr>
                        <a:t>vulvovagianl or pelvic pain during sex</a:t>
                      </a:r>
                    </a:p>
                    <a:p>
                      <a:pPr marL="457200" lvl="0" indent="-228600" rtl="0">
                        <a:spcBef>
                          <a:spcPts val="0"/>
                        </a:spcBef>
                        <a:buClr>
                          <a:schemeClr val="dk2"/>
                        </a:buClr>
                        <a:buChar char="-"/>
                      </a:pPr>
                      <a:r>
                        <a:rPr lang="en" dirty="0">
                          <a:solidFill>
                            <a:schemeClr val="dk2"/>
                          </a:solidFill>
                        </a:rPr>
                        <a:t>fear/anxiety about pain during sex</a:t>
                      </a:r>
                    </a:p>
                    <a:p>
                      <a:pPr marL="457200" lvl="0" indent="-228600">
                        <a:spcBef>
                          <a:spcPts val="0"/>
                        </a:spcBef>
                        <a:buClr>
                          <a:schemeClr val="dk2"/>
                        </a:buClr>
                        <a:buChar char="-"/>
                      </a:pPr>
                      <a:r>
                        <a:rPr lang="en" dirty="0">
                          <a:solidFill>
                            <a:schemeClr val="dk2"/>
                          </a:solidFill>
                        </a:rPr>
                        <a:t>tensing or tightening of pelvic floor muscles during attempted penetration</a:t>
                      </a:r>
                    </a:p>
                  </a:txBody>
                  <a:tcPr marL="91425" marR="91425" marT="91425" marB="91425"/>
                </a:tc>
              </a:tr>
            </a:tbl>
          </a:graphicData>
        </a:graphic>
      </p:graphicFrame>
    </p:spTree>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Diagnoses</a:t>
            </a:r>
          </a:p>
        </p:txBody>
      </p:sp>
      <p:sp>
        <p:nvSpPr>
          <p:cNvPr id="165" name="Shape 165"/>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a:spcBef>
                <a:spcPts val="0"/>
              </a:spcBef>
              <a:buNone/>
            </a:pPr>
            <a:r>
              <a:rPr lang="en"/>
              <a:t> </a:t>
            </a:r>
          </a:p>
        </p:txBody>
      </p:sp>
      <p:graphicFrame>
        <p:nvGraphicFramePr>
          <p:cNvPr id="166" name="Shape 166"/>
          <p:cNvGraphicFramePr/>
          <p:nvPr/>
        </p:nvGraphicFramePr>
        <p:xfrm>
          <a:off x="328550" y="1247137"/>
          <a:ext cx="8177700" cy="4214260"/>
        </p:xfrm>
        <a:graphic>
          <a:graphicData uri="http://schemas.openxmlformats.org/drawingml/2006/table">
            <a:tbl>
              <a:tblPr>
                <a:noFill/>
                <a:tableStyleId>{F2C92855-35A1-4DB6-A440-D63204DE9535}</a:tableStyleId>
              </a:tblPr>
              <a:tblGrid>
                <a:gridCol w="2725900"/>
                <a:gridCol w="2725900"/>
                <a:gridCol w="2725900"/>
              </a:tblGrid>
              <a:tr h="617650">
                <a:tc>
                  <a:txBody>
                    <a:bodyPr/>
                    <a:lstStyle/>
                    <a:p>
                      <a:pPr>
                        <a:spcBef>
                          <a:spcPts val="0"/>
                        </a:spcBef>
                        <a:buNone/>
                      </a:pPr>
                      <a:r>
                        <a:rPr lang="en" b="1">
                          <a:solidFill>
                            <a:schemeClr val="dk2"/>
                          </a:solidFill>
                        </a:rPr>
                        <a:t>Substance or medication- induced dysfunction</a:t>
                      </a:r>
                    </a:p>
                  </a:txBody>
                  <a:tcPr marL="91425" marR="91425" marT="91425" marB="91425"/>
                </a:tc>
                <a:tc>
                  <a:txBody>
                    <a:bodyPr/>
                    <a:lstStyle/>
                    <a:p>
                      <a:pPr>
                        <a:spcBef>
                          <a:spcPts val="0"/>
                        </a:spcBef>
                        <a:buNone/>
                      </a:pPr>
                      <a:r>
                        <a:rPr lang="en" b="1">
                          <a:solidFill>
                            <a:schemeClr val="dk2"/>
                          </a:solidFill>
                        </a:rPr>
                        <a:t>Other sexual dysfunction, specified</a:t>
                      </a:r>
                    </a:p>
                  </a:txBody>
                  <a:tcPr marL="91425" marR="91425" marT="91425" marB="91425"/>
                </a:tc>
                <a:tc>
                  <a:txBody>
                    <a:bodyPr/>
                    <a:lstStyle/>
                    <a:p>
                      <a:pPr>
                        <a:spcBef>
                          <a:spcPts val="0"/>
                        </a:spcBef>
                        <a:buNone/>
                      </a:pPr>
                      <a:r>
                        <a:rPr lang="en" b="1">
                          <a:solidFill>
                            <a:schemeClr val="dk2"/>
                          </a:solidFill>
                        </a:rPr>
                        <a:t>Other sexual dysfunction, unspecified</a:t>
                      </a:r>
                    </a:p>
                  </a:txBody>
                  <a:tcPr marL="91425" marR="91425" marT="91425" marB="91425"/>
                </a:tc>
              </a:tr>
              <a:tr h="3014075">
                <a:tc>
                  <a:txBody>
                    <a:bodyPr/>
                    <a:lstStyle/>
                    <a:p>
                      <a:pPr rtl="0">
                        <a:spcBef>
                          <a:spcPts val="0"/>
                        </a:spcBef>
                        <a:buNone/>
                      </a:pPr>
                      <a:r>
                        <a:rPr lang="en">
                          <a:solidFill>
                            <a:schemeClr val="dk2"/>
                          </a:solidFill>
                        </a:rPr>
                        <a:t>Clinically significant disturbance in sexual function predominates</a:t>
                      </a:r>
                    </a:p>
                    <a:p>
                      <a:pPr marL="457200" lvl="0" indent="-228600" rtl="0">
                        <a:spcBef>
                          <a:spcPts val="0"/>
                        </a:spcBef>
                        <a:buClr>
                          <a:schemeClr val="dk2"/>
                        </a:buClr>
                        <a:buChar char="-"/>
                      </a:pPr>
                      <a:r>
                        <a:rPr lang="en">
                          <a:solidFill>
                            <a:schemeClr val="dk2"/>
                          </a:solidFill>
                        </a:rPr>
                        <a:t>symptoms develop during or soon after intoxication/withdrawal or after taking med</a:t>
                      </a:r>
                    </a:p>
                    <a:p>
                      <a:pPr marL="457200" lvl="0" indent="-228600" rtl="0">
                        <a:spcBef>
                          <a:spcPts val="0"/>
                        </a:spcBef>
                        <a:buClr>
                          <a:schemeClr val="dk2"/>
                        </a:buClr>
                        <a:buChar char="-"/>
                      </a:pPr>
                      <a:r>
                        <a:rPr lang="en">
                          <a:solidFill>
                            <a:schemeClr val="dk2"/>
                          </a:solidFill>
                        </a:rPr>
                        <a:t>substance or medication is known to be capable of producing symptoms</a:t>
                      </a:r>
                    </a:p>
                    <a:p>
                      <a:pPr marL="457200" lvl="0" indent="-228600" rtl="0">
                        <a:spcBef>
                          <a:spcPts val="0"/>
                        </a:spcBef>
                        <a:buClr>
                          <a:schemeClr val="dk2"/>
                        </a:buClr>
                        <a:buChar char="-"/>
                      </a:pPr>
                      <a:r>
                        <a:rPr lang="en">
                          <a:solidFill>
                            <a:schemeClr val="dk2"/>
                          </a:solidFill>
                        </a:rPr>
                        <a:t>disturbance not better explained by another cause of sexual dysfunction</a:t>
                      </a:r>
                    </a:p>
                    <a:p>
                      <a:pPr marL="457200" lvl="0" indent="-228600" rtl="0">
                        <a:spcBef>
                          <a:spcPts val="0"/>
                        </a:spcBef>
                        <a:buClr>
                          <a:schemeClr val="dk2"/>
                        </a:buClr>
                        <a:buChar char="-"/>
                      </a:pPr>
                      <a:r>
                        <a:rPr lang="en">
                          <a:solidFill>
                            <a:schemeClr val="dk2"/>
                          </a:solidFill>
                        </a:rPr>
                        <a:t>does not occur solely during delirium</a:t>
                      </a:r>
                    </a:p>
                    <a:p>
                      <a:pPr>
                        <a:spcBef>
                          <a:spcPts val="0"/>
                        </a:spcBef>
                        <a:buNone/>
                      </a:pPr>
                      <a:endParaRPr>
                        <a:solidFill>
                          <a:schemeClr val="dk2"/>
                        </a:solidFill>
                      </a:endParaRPr>
                    </a:p>
                  </a:txBody>
                  <a:tcPr marL="91425" marR="91425" marT="91425" marB="91425"/>
                </a:tc>
                <a:tc>
                  <a:txBody>
                    <a:bodyPr/>
                    <a:lstStyle/>
                    <a:p>
                      <a:pPr>
                        <a:spcBef>
                          <a:spcPts val="0"/>
                        </a:spcBef>
                        <a:buNone/>
                      </a:pPr>
                      <a:r>
                        <a:rPr lang="en">
                          <a:solidFill>
                            <a:schemeClr val="dk2"/>
                          </a:solidFill>
                        </a:rPr>
                        <a:t>Patient presents with sexual dysfunction that causes distress, but presentation does not fully meet diagnostic criteria of other disorders, and physician chooses to specify specific reason that criteria are not met</a:t>
                      </a:r>
                    </a:p>
                  </a:txBody>
                  <a:tcPr marL="91425" marR="91425" marT="91425" marB="91425"/>
                </a:tc>
                <a:tc>
                  <a:txBody>
                    <a:bodyPr/>
                    <a:lstStyle/>
                    <a:p>
                      <a:pPr>
                        <a:spcBef>
                          <a:spcPts val="0"/>
                        </a:spcBef>
                        <a:buNone/>
                      </a:pPr>
                      <a:r>
                        <a:rPr lang="en" dirty="0">
                          <a:solidFill>
                            <a:schemeClr val="dk2"/>
                          </a:solidFill>
                        </a:rPr>
                        <a:t>Same, but clinician does not or cannot specify reason that criteria are not met (i.e. presentations where </a:t>
                      </a:r>
                      <a:r>
                        <a:rPr lang="en-US" dirty="0" err="1" smtClean="0">
                          <a:solidFill>
                            <a:schemeClr val="dk2"/>
                          </a:solidFill>
                        </a:rPr>
                        <a:t>t</a:t>
                      </a:r>
                      <a:r>
                        <a:rPr lang="en" dirty="0" smtClean="0">
                          <a:solidFill>
                            <a:schemeClr val="dk2"/>
                          </a:solidFill>
                        </a:rPr>
                        <a:t>here </a:t>
                      </a:r>
                      <a:r>
                        <a:rPr lang="en" dirty="0">
                          <a:solidFill>
                            <a:schemeClr val="dk2"/>
                          </a:solidFill>
                        </a:rPr>
                        <a:t>is not enough information to make diagnosis)</a:t>
                      </a:r>
                    </a:p>
                  </a:txBody>
                  <a:tcPr marL="91425" marR="91425" marT="91425" marB="91425"/>
                </a:tc>
              </a:tr>
            </a:tbl>
          </a:graphicData>
        </a:graphic>
      </p:graphicFrame>
    </p:spTree>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Management</a:t>
            </a:r>
          </a:p>
        </p:txBody>
      </p:sp>
      <p:sp>
        <p:nvSpPr>
          <p:cNvPr id="172" name="Shape 17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228600" rtl="0">
              <a:spcBef>
                <a:spcPts val="0"/>
              </a:spcBef>
            </a:pPr>
            <a:r>
              <a:rPr lang="en-US" dirty="0" smtClean="0"/>
              <a:t>- </a:t>
            </a:r>
            <a:r>
              <a:rPr lang="en" dirty="0" smtClean="0"/>
              <a:t>Should </a:t>
            </a:r>
            <a:r>
              <a:rPr lang="en" dirty="0"/>
              <a:t>combine pharmacological therapy to maximize biological factors of sexual response as well as individualized therapy or counseling to overcome personal/relationship difficulties</a:t>
            </a:r>
          </a:p>
          <a:p>
            <a:pPr marL="914400" lvl="1" indent="-228600">
              <a:spcBef>
                <a:spcPts val="0"/>
              </a:spcBef>
            </a:pPr>
            <a:r>
              <a:rPr lang="en-US" dirty="0" smtClean="0"/>
              <a:t> - </a:t>
            </a:r>
            <a:r>
              <a:rPr lang="en" dirty="0" smtClean="0"/>
              <a:t>principal </a:t>
            </a:r>
            <a:r>
              <a:rPr lang="en" dirty="0"/>
              <a:t>predictors of sexual satisfaction are physical and mental health, and the quality of the relationship with the partner</a:t>
            </a:r>
          </a:p>
        </p:txBody>
      </p:sp>
    </p:spTree>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Non-pharmacologic Treatments</a:t>
            </a:r>
          </a:p>
        </p:txBody>
      </p:sp>
      <p:sp>
        <p:nvSpPr>
          <p:cNvPr id="178" name="Shape 178"/>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228600" rtl="0">
              <a:spcBef>
                <a:spcPts val="0"/>
              </a:spcBef>
              <a:buSzPct val="100000"/>
            </a:pPr>
            <a:r>
              <a:rPr lang="en-US" sz="2400" dirty="0" smtClean="0"/>
              <a:t>- </a:t>
            </a:r>
            <a:r>
              <a:rPr lang="en" sz="2400" dirty="0" smtClean="0"/>
              <a:t>Sex </a:t>
            </a:r>
            <a:r>
              <a:rPr lang="en" sz="2400" dirty="0"/>
              <a:t>and couples therapy</a:t>
            </a:r>
          </a:p>
          <a:p>
            <a:pPr marL="457200" lvl="0" indent="-228600" rtl="0">
              <a:spcBef>
                <a:spcPts val="0"/>
              </a:spcBef>
              <a:buSzPct val="100000"/>
            </a:pPr>
            <a:r>
              <a:rPr lang="en-US" sz="2400" dirty="0" smtClean="0"/>
              <a:t>- </a:t>
            </a:r>
            <a:r>
              <a:rPr lang="en" sz="2400" dirty="0" smtClean="0"/>
              <a:t>Pelvic </a:t>
            </a:r>
            <a:r>
              <a:rPr lang="en" sz="2400" dirty="0"/>
              <a:t>physical therapist - subspeciality trained in pelvic anatomy</a:t>
            </a:r>
          </a:p>
          <a:p>
            <a:pPr marL="457200" lvl="0" indent="-228600" rtl="0">
              <a:spcBef>
                <a:spcPts val="0"/>
              </a:spcBef>
              <a:buSzPct val="100000"/>
            </a:pPr>
            <a:r>
              <a:rPr lang="en-US" sz="2400" dirty="0" smtClean="0"/>
              <a:t>- </a:t>
            </a:r>
            <a:r>
              <a:rPr lang="en" sz="2400" dirty="0" smtClean="0"/>
              <a:t>Psychotherapy </a:t>
            </a:r>
            <a:r>
              <a:rPr lang="en" sz="2400" dirty="0"/>
              <a:t>- for women with comorbid psychiatric disorders</a:t>
            </a:r>
          </a:p>
          <a:p>
            <a:pPr marL="457200" lvl="0" indent="-228600" rtl="0">
              <a:spcBef>
                <a:spcPts val="0"/>
              </a:spcBef>
              <a:buSzPct val="100000"/>
            </a:pPr>
            <a:r>
              <a:rPr lang="en-US" sz="2400" dirty="0" smtClean="0"/>
              <a:t>- </a:t>
            </a:r>
            <a:r>
              <a:rPr lang="en" sz="2400" dirty="0" smtClean="0"/>
              <a:t>Lifestyle </a:t>
            </a:r>
            <a:r>
              <a:rPr lang="en" sz="2400" dirty="0"/>
              <a:t>changes - reduce stress, fatigue; if possible make changes to living situation to improve privacy</a:t>
            </a:r>
          </a:p>
          <a:p>
            <a:pPr marL="457200" lvl="0" indent="-228600" rtl="0">
              <a:spcBef>
                <a:spcPts val="0"/>
              </a:spcBef>
              <a:buSzPct val="100000"/>
            </a:pPr>
            <a:r>
              <a:rPr lang="en-US" sz="2400" dirty="0" smtClean="0"/>
              <a:t>- </a:t>
            </a:r>
            <a:r>
              <a:rPr lang="en" sz="2400" dirty="0" smtClean="0"/>
              <a:t>Improving </a:t>
            </a:r>
            <a:r>
              <a:rPr lang="en" sz="2400" dirty="0"/>
              <a:t>body image</a:t>
            </a:r>
          </a:p>
          <a:p>
            <a:pPr marL="457200" lvl="0" indent="-228600">
              <a:spcBef>
                <a:spcPts val="0"/>
              </a:spcBef>
              <a:buSzPct val="100000"/>
            </a:pPr>
            <a:r>
              <a:rPr lang="en-US" sz="2400" dirty="0" smtClean="0"/>
              <a:t>- </a:t>
            </a:r>
            <a:r>
              <a:rPr lang="en" sz="2400" dirty="0" smtClean="0"/>
              <a:t>EROS-Clitoral </a:t>
            </a:r>
            <a:r>
              <a:rPr lang="en" sz="2400" dirty="0"/>
              <a:t>Therapy Device (clitoral suction vacuum device)- may improve arousal</a:t>
            </a:r>
          </a:p>
        </p:txBody>
      </p:sp>
    </p:spTree>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Shape 18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sp>
        <p:nvSpPr>
          <p:cNvPr id="184" name="Shape 184"/>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185" name="Shape 185"/>
          <p:cNvPicPr preferRelativeResize="0"/>
          <p:nvPr/>
        </p:nvPicPr>
        <p:blipFill>
          <a:blip r:embed="rId3">
            <a:alphaModFix/>
          </a:blip>
          <a:stretch>
            <a:fillRect/>
          </a:stretch>
        </p:blipFill>
        <p:spPr>
          <a:xfrm>
            <a:off x="457200" y="0"/>
            <a:ext cx="8229600" cy="51435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Hormonal Therapy</a:t>
            </a:r>
          </a:p>
        </p:txBody>
      </p:sp>
      <p:sp>
        <p:nvSpPr>
          <p:cNvPr id="191" name="Shape 191"/>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a:t>Estrogen and estrogen-progesterone therapy</a:t>
            </a:r>
          </a:p>
          <a:p>
            <a:pPr marL="457200" lvl="0" indent="-228600" rtl="0">
              <a:spcBef>
                <a:spcPts val="0"/>
              </a:spcBef>
              <a:buChar char="-"/>
            </a:pPr>
            <a:r>
              <a:rPr lang="en"/>
              <a:t>First line therapy in treating symptoms of menopause</a:t>
            </a:r>
          </a:p>
          <a:p>
            <a:pPr marL="457200" lvl="0" indent="-228600" rtl="0">
              <a:spcBef>
                <a:spcPts val="0"/>
              </a:spcBef>
              <a:buChar char="-"/>
            </a:pPr>
            <a:r>
              <a:rPr lang="en"/>
              <a:t>Systemic and local estrogen can treat tissue atrophy, improve dyspareunia</a:t>
            </a:r>
          </a:p>
          <a:p>
            <a:pPr marL="457200" lvl="0" indent="-228600">
              <a:spcBef>
                <a:spcPts val="0"/>
              </a:spcBef>
              <a:buChar char="-"/>
            </a:pPr>
            <a:r>
              <a:rPr lang="en"/>
              <a:t>NO consistent increase in sexual desire or activity</a:t>
            </a:r>
          </a:p>
        </p:txBody>
      </p:sp>
    </p:spTree>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Hormonal Therapy</a:t>
            </a:r>
          </a:p>
        </p:txBody>
      </p:sp>
      <p:sp>
        <p:nvSpPr>
          <p:cNvPr id="197" name="Shape 19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dirty="0"/>
              <a:t>Androgens</a:t>
            </a:r>
          </a:p>
          <a:p>
            <a:pPr marL="457200" lvl="0" indent="-228600" rtl="0">
              <a:spcBef>
                <a:spcPts val="0"/>
              </a:spcBef>
              <a:buSzPct val="100000"/>
            </a:pPr>
            <a:r>
              <a:rPr lang="en-US" sz="2000" dirty="0" smtClean="0"/>
              <a:t>- R</a:t>
            </a:r>
            <a:r>
              <a:rPr lang="en" sz="2000" dirty="0" smtClean="0"/>
              <a:t>ole </a:t>
            </a:r>
            <a:r>
              <a:rPr lang="en" sz="2000" dirty="0"/>
              <a:t>of testosterone therapy in female sexual function has been studied since 1950s </a:t>
            </a:r>
          </a:p>
          <a:p>
            <a:pPr marL="457200" lvl="0" indent="-228600" rtl="0">
              <a:spcBef>
                <a:spcPts val="0"/>
              </a:spcBef>
              <a:buSzPct val="100000"/>
            </a:pPr>
            <a:r>
              <a:rPr lang="en-US" sz="2000" dirty="0" smtClean="0"/>
              <a:t>- </a:t>
            </a:r>
            <a:r>
              <a:rPr lang="en-US" sz="2000" dirty="0" err="1" smtClean="0"/>
              <a:t>Tw</a:t>
            </a:r>
            <a:r>
              <a:rPr lang="en" sz="2000" dirty="0" smtClean="0"/>
              <a:t>o </a:t>
            </a:r>
            <a:r>
              <a:rPr lang="en" sz="2000" dirty="0"/>
              <a:t>recent Cochrane reviews examined benefit of T + EP therapy vs EPT alone in treating sexual dysfunction in peri- and postmenopausal women</a:t>
            </a:r>
          </a:p>
          <a:p>
            <a:pPr marL="914400" lvl="1" indent="-228600" rtl="0">
              <a:spcBef>
                <a:spcPts val="0"/>
              </a:spcBef>
              <a:buSzPct val="100000"/>
            </a:pPr>
            <a:r>
              <a:rPr lang="en-US" sz="2000" dirty="0" smtClean="0"/>
              <a:t>  - A</a:t>
            </a:r>
            <a:r>
              <a:rPr lang="en" sz="2000" dirty="0" smtClean="0"/>
              <a:t>ddition </a:t>
            </a:r>
            <a:r>
              <a:rPr lang="en" sz="2000" dirty="0"/>
              <a:t>of T to hormone therapy regimens improved sexual function scores and number of satisfied sexual episodes in postmenopausal women</a:t>
            </a:r>
          </a:p>
          <a:p>
            <a:pPr>
              <a:spcBef>
                <a:spcPts val="0"/>
              </a:spcBef>
              <a:buNone/>
            </a:pPr>
            <a:endParaRPr dirty="0"/>
          </a:p>
        </p:txBody>
      </p:sp>
    </p:spTree>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Shape 20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Hormonal Therapy</a:t>
            </a:r>
          </a:p>
        </p:txBody>
      </p:sp>
      <p:sp>
        <p:nvSpPr>
          <p:cNvPr id="203" name="Shape 203"/>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dirty="0"/>
              <a:t>Androgen Safety</a:t>
            </a:r>
          </a:p>
          <a:p>
            <a:pPr marL="457200" lvl="0" indent="-228600" rtl="0">
              <a:spcBef>
                <a:spcPts val="0"/>
              </a:spcBef>
            </a:pPr>
            <a:r>
              <a:rPr lang="en-US" dirty="0" smtClean="0"/>
              <a:t>- </a:t>
            </a:r>
            <a:r>
              <a:rPr lang="en" dirty="0" smtClean="0"/>
              <a:t>Major </a:t>
            </a:r>
            <a:r>
              <a:rPr lang="en" dirty="0"/>
              <a:t>side effects of testosterone therapy include hirsutism, acne, decreased HDL</a:t>
            </a:r>
          </a:p>
          <a:p>
            <a:pPr marL="914400" lvl="1" indent="-228600" rtl="0">
              <a:spcBef>
                <a:spcPts val="0"/>
              </a:spcBef>
            </a:pPr>
            <a:r>
              <a:rPr lang="en-US" dirty="0" smtClean="0"/>
              <a:t>- S</a:t>
            </a:r>
            <a:r>
              <a:rPr lang="en" dirty="0" smtClean="0"/>
              <a:t>een </a:t>
            </a:r>
            <a:r>
              <a:rPr lang="en" dirty="0"/>
              <a:t>with oral T therapy</a:t>
            </a:r>
          </a:p>
          <a:p>
            <a:pPr marL="914400" lvl="1" indent="-228600" rtl="0">
              <a:spcBef>
                <a:spcPts val="0"/>
              </a:spcBef>
            </a:pPr>
            <a:r>
              <a:rPr lang="en-US" dirty="0" smtClean="0"/>
              <a:t>- S</a:t>
            </a:r>
            <a:r>
              <a:rPr lang="en" dirty="0" smtClean="0"/>
              <a:t>ide </a:t>
            </a:r>
            <a:r>
              <a:rPr lang="en" dirty="0"/>
              <a:t>effects do not occur with transdermal T (bypasses hepatic metabolism)</a:t>
            </a:r>
          </a:p>
          <a:p>
            <a:pPr marL="914400" lvl="1" indent="-228600">
              <a:spcBef>
                <a:spcPts val="0"/>
              </a:spcBef>
            </a:pPr>
            <a:r>
              <a:rPr lang="en-US" dirty="0" smtClean="0"/>
              <a:t>- D</a:t>
            </a:r>
            <a:r>
              <a:rPr lang="en" dirty="0" smtClean="0"/>
              <a:t>ata </a:t>
            </a:r>
            <a:r>
              <a:rPr lang="en" dirty="0"/>
              <a:t>on long term use is limited</a:t>
            </a: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Shape 20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Hormonal Therapy</a:t>
            </a:r>
          </a:p>
        </p:txBody>
      </p:sp>
      <p:sp>
        <p:nvSpPr>
          <p:cNvPr id="209" name="Shape 209"/>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dirty="0"/>
              <a:t>Androgen Use</a:t>
            </a:r>
          </a:p>
          <a:p>
            <a:pPr marL="457200" lvl="0" indent="-228600" rtl="0">
              <a:spcBef>
                <a:spcPts val="0"/>
              </a:spcBef>
            </a:pPr>
            <a:r>
              <a:rPr lang="en-US" dirty="0" smtClean="0"/>
              <a:t>- </a:t>
            </a:r>
            <a:r>
              <a:rPr lang="en" dirty="0" smtClean="0"/>
              <a:t>T </a:t>
            </a:r>
            <a:r>
              <a:rPr lang="en" dirty="0"/>
              <a:t>patch approved in Europe for surgically menopausal women on concurrent ET</a:t>
            </a:r>
          </a:p>
          <a:p>
            <a:pPr marL="457200" lvl="0" indent="-228600" rtl="0">
              <a:spcBef>
                <a:spcPts val="0"/>
              </a:spcBef>
            </a:pPr>
            <a:r>
              <a:rPr lang="en-US" dirty="0" smtClean="0"/>
              <a:t>- </a:t>
            </a:r>
            <a:r>
              <a:rPr lang="en" dirty="0" smtClean="0"/>
              <a:t>Androgen </a:t>
            </a:r>
            <a:r>
              <a:rPr lang="en" dirty="0"/>
              <a:t>therapies not approved by FDA</a:t>
            </a:r>
          </a:p>
          <a:p>
            <a:pPr marL="457200" lvl="0" indent="-228600">
              <a:spcBef>
                <a:spcPts val="0"/>
              </a:spcBef>
            </a:pPr>
            <a:r>
              <a:rPr lang="en-US" dirty="0" smtClean="0"/>
              <a:t>- </a:t>
            </a:r>
            <a:r>
              <a:rPr lang="en" dirty="0" smtClean="0"/>
              <a:t>Off-label </a:t>
            </a:r>
            <a:r>
              <a:rPr lang="en" dirty="0"/>
              <a:t>use for treating sexual dysfunction is increasing</a:t>
            </a: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Shape 21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Pharmacologic Treatments</a:t>
            </a:r>
          </a:p>
        </p:txBody>
      </p:sp>
      <p:sp>
        <p:nvSpPr>
          <p:cNvPr id="215" name="Shape 215"/>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dirty="0"/>
              <a:t>Flibanserin (Addyi)</a:t>
            </a:r>
          </a:p>
          <a:p>
            <a:pPr marL="457200" lvl="0" indent="-228600" rtl="0">
              <a:spcBef>
                <a:spcPts val="0"/>
              </a:spcBef>
              <a:buSzPct val="100000"/>
            </a:pPr>
            <a:r>
              <a:rPr lang="en-US" sz="2600" dirty="0" smtClean="0"/>
              <a:t>- I</a:t>
            </a:r>
            <a:r>
              <a:rPr lang="en" sz="2600" dirty="0" smtClean="0"/>
              <a:t>ncreases </a:t>
            </a:r>
            <a:r>
              <a:rPr lang="en" sz="2600" dirty="0"/>
              <a:t>DA and NE levels </a:t>
            </a:r>
          </a:p>
          <a:p>
            <a:pPr lvl="0" rtl="0">
              <a:spcBef>
                <a:spcPts val="0"/>
              </a:spcBef>
              <a:buNone/>
            </a:pPr>
            <a:r>
              <a:rPr lang="en" sz="2600" dirty="0"/>
              <a:t>    and induces transient </a:t>
            </a:r>
          </a:p>
          <a:p>
            <a:pPr rtl="0">
              <a:spcBef>
                <a:spcPts val="0"/>
              </a:spcBef>
              <a:buNone/>
            </a:pPr>
            <a:r>
              <a:rPr lang="en" sz="2600" dirty="0"/>
              <a:t>    decreased in 5-HT levels in some </a:t>
            </a:r>
            <a:r>
              <a:rPr lang="en" sz="2600" dirty="0" smtClean="0"/>
              <a:t>areas</a:t>
            </a:r>
            <a:r>
              <a:rPr lang="en-US" sz="2600" dirty="0" smtClean="0"/>
              <a:t> of brain</a:t>
            </a:r>
            <a:endParaRPr lang="en" sz="2600" dirty="0"/>
          </a:p>
          <a:p>
            <a:pPr marL="457200" lvl="0" indent="-228600" rtl="0">
              <a:spcBef>
                <a:spcPts val="0"/>
              </a:spcBef>
              <a:buSzPct val="100000"/>
            </a:pPr>
            <a:r>
              <a:rPr lang="en-US" sz="2600" dirty="0" smtClean="0"/>
              <a:t>- </a:t>
            </a:r>
            <a:r>
              <a:rPr lang="en" sz="2600" dirty="0" smtClean="0"/>
              <a:t>Most </a:t>
            </a:r>
            <a:r>
              <a:rPr lang="en" sz="2600" dirty="0"/>
              <a:t>commonly reported side effects are dizziness, nausea, fatigue, sleepiness, trouble sleeping</a:t>
            </a:r>
          </a:p>
        </p:txBody>
      </p:sp>
      <p:pic>
        <p:nvPicPr>
          <p:cNvPr id="216" name="Shape 216"/>
          <p:cNvPicPr preferRelativeResize="0"/>
          <p:nvPr/>
        </p:nvPicPr>
        <p:blipFill rotWithShape="1">
          <a:blip r:embed="rId3">
            <a:alphaModFix/>
          </a:blip>
          <a:srcRect l="18159" t="24892" r="18166" b="24892"/>
          <a:stretch/>
        </p:blipFill>
        <p:spPr>
          <a:xfrm>
            <a:off x="5387400" y="1200150"/>
            <a:ext cx="3299400" cy="1326902"/>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sp>
        <p:nvSpPr>
          <p:cNvPr id="53" name="Shape 53"/>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54" name="Shape 54"/>
          <p:cNvPicPr preferRelativeResize="0"/>
          <p:nvPr/>
        </p:nvPicPr>
        <p:blipFill>
          <a:blip r:embed="rId3">
            <a:alphaModFix/>
          </a:blip>
          <a:stretch>
            <a:fillRect/>
          </a:stretch>
        </p:blipFill>
        <p:spPr>
          <a:xfrm>
            <a:off x="457200" y="0"/>
            <a:ext cx="8229599" cy="51435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Neurotransmitters</a:t>
            </a:r>
          </a:p>
        </p:txBody>
      </p:sp>
      <p:sp>
        <p:nvSpPr>
          <p:cNvPr id="222" name="Shape 22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228600" rtl="0">
              <a:spcBef>
                <a:spcPts val="0"/>
              </a:spcBef>
              <a:buSzPct val="100000"/>
            </a:pPr>
            <a:r>
              <a:rPr lang="en" sz="2400" b="1"/>
              <a:t>Dopaminergic system</a:t>
            </a:r>
            <a:r>
              <a:rPr lang="en" sz="2400"/>
              <a:t> - increases sexual desire and excitement</a:t>
            </a:r>
          </a:p>
          <a:p>
            <a:pPr rtl="0">
              <a:spcBef>
                <a:spcPts val="0"/>
              </a:spcBef>
              <a:buNone/>
            </a:pPr>
            <a:endParaRPr sz="2400"/>
          </a:p>
          <a:p>
            <a:pPr marL="457200" lvl="0" indent="-228600" rtl="0">
              <a:spcBef>
                <a:spcPts val="0"/>
              </a:spcBef>
              <a:buSzPct val="100000"/>
            </a:pPr>
            <a:r>
              <a:rPr lang="en" sz="2400" b="1"/>
              <a:t>Norepinephrine system</a:t>
            </a:r>
            <a:r>
              <a:rPr lang="en" sz="2400"/>
              <a:t> - affects arousal and orgasm</a:t>
            </a:r>
          </a:p>
          <a:p>
            <a:pPr marL="914400" lvl="1" indent="-228600" rtl="0">
              <a:spcBef>
                <a:spcPts val="0"/>
              </a:spcBef>
              <a:buSzPct val="100000"/>
            </a:pPr>
            <a:r>
              <a:rPr lang="en" sz="2000"/>
              <a:t>Imbalance between these two systems can cause an inability to begin sexual response cycle</a:t>
            </a:r>
          </a:p>
          <a:p>
            <a:pPr marL="457200" indent="0" rtl="0">
              <a:spcBef>
                <a:spcPts val="0"/>
              </a:spcBef>
              <a:buNone/>
            </a:pPr>
            <a:endParaRPr sz="2000"/>
          </a:p>
          <a:p>
            <a:pPr marL="457200" lvl="0" indent="-228600">
              <a:spcBef>
                <a:spcPts val="0"/>
              </a:spcBef>
              <a:buSzPct val="100000"/>
            </a:pPr>
            <a:r>
              <a:rPr lang="en" sz="2400" b="1"/>
              <a:t>Serotoninergic system</a:t>
            </a:r>
            <a:r>
              <a:rPr lang="en" sz="2400"/>
              <a:t> - if overactive, can decreased desire and orgasm</a:t>
            </a: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Flibanserin</a:t>
            </a:r>
          </a:p>
        </p:txBody>
      </p:sp>
      <p:sp>
        <p:nvSpPr>
          <p:cNvPr id="228" name="Shape 228"/>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dirty="0"/>
              <a:t>VIOLET trial</a:t>
            </a:r>
          </a:p>
          <a:p>
            <a:pPr marL="457200" lvl="0" indent="-228600">
              <a:spcBef>
                <a:spcPts val="0"/>
              </a:spcBef>
            </a:pPr>
            <a:r>
              <a:rPr lang="en-US" dirty="0" smtClean="0"/>
              <a:t>- </a:t>
            </a:r>
            <a:r>
              <a:rPr lang="en" dirty="0" smtClean="0"/>
              <a:t>In </a:t>
            </a:r>
            <a:r>
              <a:rPr lang="en" dirty="0"/>
              <a:t>premenopausal women with sexual dysfunction, flibanserin was associated with significant improvements in satisfying sexual events, sexual desire, overall sexual function, as well as reduction of sexual distress versus placebo</a:t>
            </a: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Shape 23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Conclusions</a:t>
            </a:r>
          </a:p>
        </p:txBody>
      </p:sp>
      <p:sp>
        <p:nvSpPr>
          <p:cNvPr id="234" name="Shape 234"/>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228600" rtl="0">
              <a:spcBef>
                <a:spcPts val="0"/>
              </a:spcBef>
              <a:buSzPct val="100000"/>
            </a:pPr>
            <a:r>
              <a:rPr lang="en-US" sz="2800" dirty="0" smtClean="0"/>
              <a:t>- </a:t>
            </a:r>
            <a:r>
              <a:rPr lang="en" sz="2800" dirty="0" smtClean="0"/>
              <a:t>Lots </a:t>
            </a:r>
            <a:r>
              <a:rPr lang="en" sz="2800" dirty="0"/>
              <a:t>to take into consideration when making diagnosis</a:t>
            </a:r>
          </a:p>
          <a:p>
            <a:pPr marL="457200" lvl="0" indent="-228600" rtl="0">
              <a:spcBef>
                <a:spcPts val="0"/>
              </a:spcBef>
              <a:buSzPct val="100000"/>
            </a:pPr>
            <a:r>
              <a:rPr lang="en-US" sz="2800" dirty="0" smtClean="0"/>
              <a:t>- </a:t>
            </a:r>
            <a:r>
              <a:rPr lang="en" sz="2800" dirty="0" smtClean="0"/>
              <a:t>Take </a:t>
            </a:r>
            <a:r>
              <a:rPr lang="en" sz="2800" dirty="0"/>
              <a:t>FULL history, including sexual history</a:t>
            </a:r>
          </a:p>
          <a:p>
            <a:pPr marL="457200" lvl="0" indent="-228600" rtl="0">
              <a:spcBef>
                <a:spcPts val="0"/>
              </a:spcBef>
              <a:buSzPct val="100000"/>
            </a:pPr>
            <a:r>
              <a:rPr lang="en-US" sz="2800" dirty="0" smtClean="0"/>
              <a:t>- </a:t>
            </a:r>
            <a:r>
              <a:rPr lang="en" sz="2800" dirty="0" smtClean="0"/>
              <a:t>Optimize </a:t>
            </a:r>
            <a:r>
              <a:rPr lang="en" sz="2800" dirty="0"/>
              <a:t>therapy - both pharmacologic agents and behavioral therapies often used concurrently</a:t>
            </a:r>
          </a:p>
          <a:p>
            <a:pPr marL="457200" lvl="0" indent="-228600">
              <a:spcBef>
                <a:spcPts val="0"/>
              </a:spcBef>
              <a:buSzPct val="100000"/>
            </a:pPr>
            <a:r>
              <a:rPr lang="en-US" sz="2800" dirty="0" smtClean="0"/>
              <a:t>- </a:t>
            </a:r>
            <a:r>
              <a:rPr lang="en" sz="2800" dirty="0" smtClean="0"/>
              <a:t>Focusing </a:t>
            </a:r>
            <a:r>
              <a:rPr lang="en" sz="2800" dirty="0"/>
              <a:t>on patients’ wellness and happiness with themselves is key</a:t>
            </a: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sp>
        <p:nvSpPr>
          <p:cNvPr id="240" name="Shape 24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241" name="Shape 241"/>
          <p:cNvPicPr preferRelativeResize="0"/>
          <p:nvPr/>
        </p:nvPicPr>
        <p:blipFill>
          <a:blip r:embed="rId3">
            <a:alphaModFix/>
          </a:blip>
          <a:stretch>
            <a:fillRect/>
          </a:stretch>
        </p:blipFill>
        <p:spPr>
          <a:xfrm>
            <a:off x="1084175" y="123475"/>
            <a:ext cx="7180075" cy="5020024"/>
          </a:xfrm>
          <a:prstGeom prst="rect">
            <a:avLst/>
          </a:prstGeom>
          <a:noFill/>
          <a:ln>
            <a:noFill/>
          </a:ln>
        </p:spPr>
      </p:pic>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Shape 24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Resources</a:t>
            </a:r>
          </a:p>
        </p:txBody>
      </p:sp>
      <p:sp>
        <p:nvSpPr>
          <p:cNvPr id="247" name="Shape 24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04800" rtl="0">
              <a:lnSpc>
                <a:spcPct val="115000"/>
              </a:lnSpc>
              <a:spcBef>
                <a:spcPts val="0"/>
              </a:spcBef>
              <a:buClr>
                <a:srgbClr val="000000"/>
              </a:buClr>
              <a:buSzPct val="100000"/>
              <a:buAutoNum type="arabicPeriod"/>
            </a:pPr>
            <a:r>
              <a:rPr lang="en" sz="1200">
                <a:solidFill>
                  <a:srgbClr val="000000"/>
                </a:solidFill>
              </a:rPr>
              <a:t>Laumann EO et al. Sexual problems among women and men aged 40-80 y: prevalence and correlates identified in the Global Study of Sexual Attitudes and Behaviors.   Int J Impot Res. 2005;17(1):39</a:t>
            </a:r>
          </a:p>
          <a:p>
            <a:pPr marL="457200" lvl="0" indent="-304800" rtl="0">
              <a:lnSpc>
                <a:spcPct val="115000"/>
              </a:lnSpc>
              <a:spcBef>
                <a:spcPts val="0"/>
              </a:spcBef>
              <a:buClr>
                <a:srgbClr val="000000"/>
              </a:buClr>
              <a:buSzPct val="100000"/>
              <a:buAutoNum type="arabicPeriod"/>
            </a:pPr>
            <a:r>
              <a:rPr lang="en" sz="1200">
                <a:solidFill>
                  <a:srgbClr val="000000"/>
                </a:solidFill>
              </a:rPr>
              <a:t>Shifren JL, Monz BU, Russo PA, Segreti A, Johannes CB. Sexual problems and distress in United States women: prevalence and correlates. Obstet Gynecol. 2008;112(5):970</a:t>
            </a:r>
          </a:p>
          <a:p>
            <a:pPr marL="457200" lvl="0" indent="-304800" rtl="0">
              <a:lnSpc>
                <a:spcPct val="115000"/>
              </a:lnSpc>
              <a:spcBef>
                <a:spcPts val="0"/>
              </a:spcBef>
              <a:buClr>
                <a:srgbClr val="000000"/>
              </a:buClr>
              <a:buSzPct val="100000"/>
              <a:buAutoNum type="arabicPeriod"/>
            </a:pPr>
            <a:r>
              <a:rPr lang="en" sz="1200">
                <a:solidFill>
                  <a:srgbClr val="000000"/>
                </a:solidFill>
              </a:rPr>
              <a:t>Salonia A et al. Sexual dysfunction is common in women with lower urinary tract symptoms and urinary incontinence: results of a cross-sectional study. Eur Urol. 2004;45(5):642.</a:t>
            </a:r>
          </a:p>
          <a:p>
            <a:pPr marL="457200" lvl="0" indent="-304800" rtl="0">
              <a:lnSpc>
                <a:spcPct val="115000"/>
              </a:lnSpc>
              <a:spcBef>
                <a:spcPts val="0"/>
              </a:spcBef>
              <a:buClr>
                <a:srgbClr val="000000"/>
              </a:buClr>
              <a:buSzPct val="100000"/>
              <a:buAutoNum type="arabicPeriod"/>
            </a:pPr>
            <a:r>
              <a:rPr lang="en" sz="1200">
                <a:solidFill>
                  <a:srgbClr val="000000"/>
                </a:solidFill>
              </a:rPr>
              <a:t>Reed SD, Newton KM, LaCroix AZ, Grothaus LC, Ehrlich K. Night sweats, sleep disturbance, and depression associated with diminished libido in late menopausal transition and early postmenopause: baseline data from the Herbal Alternatives for Menopause Trial (HALT). Am J Obstet Gynecol. 2007;196(6):593.e1</a:t>
            </a:r>
          </a:p>
          <a:p>
            <a:pPr marL="457200" lvl="0" indent="-304800" rtl="0">
              <a:lnSpc>
                <a:spcPct val="115000"/>
              </a:lnSpc>
              <a:spcBef>
                <a:spcPts val="0"/>
              </a:spcBef>
              <a:buClr>
                <a:srgbClr val="000000"/>
              </a:buClr>
              <a:buSzPct val="100000"/>
              <a:buAutoNum type="arabicPeriod"/>
            </a:pPr>
            <a:r>
              <a:rPr lang="en" sz="1200">
                <a:solidFill>
                  <a:srgbClr val="000000"/>
                </a:solidFill>
              </a:rPr>
              <a:t>Klusmann D. Sexual motivation and the duration of partnership. Arch Sex Behav. 2002;31(3):275</a:t>
            </a:r>
          </a:p>
          <a:p>
            <a:pPr marL="457200" lvl="0" indent="-304800" rtl="0">
              <a:lnSpc>
                <a:spcPct val="115000"/>
              </a:lnSpc>
              <a:spcBef>
                <a:spcPts val="0"/>
              </a:spcBef>
              <a:buClr>
                <a:srgbClr val="000000"/>
              </a:buClr>
              <a:buSzPct val="100000"/>
              <a:buAutoNum type="arabicPeriod"/>
            </a:pPr>
            <a:r>
              <a:rPr lang="en" sz="1200">
                <a:solidFill>
                  <a:srgbClr val="000000"/>
                </a:solidFill>
              </a:rPr>
              <a:t>Nappi RE et al. Management of hypoactive sexual desire disorder in women: current and emerging therapies. Int J womens health. 2010: 1(2); 167-75.</a:t>
            </a:r>
          </a:p>
          <a:p>
            <a:pPr marL="457200" lvl="0" indent="-304800" rtl="0">
              <a:lnSpc>
                <a:spcPct val="115000"/>
              </a:lnSpc>
              <a:spcBef>
                <a:spcPts val="0"/>
              </a:spcBef>
              <a:buClr>
                <a:srgbClr val="000000"/>
              </a:buClr>
              <a:buSzPct val="100000"/>
              <a:buAutoNum type="arabicPeriod"/>
            </a:pPr>
            <a:r>
              <a:rPr lang="en" sz="1200">
                <a:solidFill>
                  <a:srgbClr val="000000"/>
                </a:solidFill>
              </a:rPr>
              <a:t>DeRogatis LR et al. Treatment of hypoactive sexual desire disorder in premenopausal women: efficacy of Flibnaserin in the VIOLET study. Journal of sexual medicine. 2012: 9(4); 1074-85.DOI: 10.1111/j.1743-6109.2011.02626.x </a:t>
            </a:r>
          </a:p>
          <a:p>
            <a:pPr marL="457200" lvl="0" indent="-304800">
              <a:lnSpc>
                <a:spcPct val="115000"/>
              </a:lnSpc>
              <a:spcBef>
                <a:spcPts val="0"/>
              </a:spcBef>
              <a:buClr>
                <a:srgbClr val="000000"/>
              </a:buClr>
              <a:buSzPct val="100000"/>
              <a:buAutoNum type="arabicPeriod"/>
            </a:pPr>
            <a:r>
              <a:rPr lang="en" sz="1200">
                <a:solidFill>
                  <a:srgbClr val="000000"/>
                </a:solidFill>
              </a:rPr>
              <a:t>Stahl SM, Sommer B, Allers KA. Multifunctional pharmocology of Flibnaserin: possible mechanism of therapeutic action in hypoactive sexual desire disorder. Journal of sexual medicine. 2011: 9(1); 15-27. DOI: 10.1111/j.1743-6109.2010.02032.x</a:t>
            </a:r>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Shape 25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US" dirty="0" smtClean="0"/>
              <a:t>Resources</a:t>
            </a:r>
            <a:endParaRPr dirty="0"/>
          </a:p>
        </p:txBody>
      </p:sp>
      <p:sp>
        <p:nvSpPr>
          <p:cNvPr id="253" name="Shape 253"/>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r>
              <a:rPr lang="en" sz="1200"/>
              <a:t>9. Bachmann G. Strategies for recognition and management of sexual dysfunction in menopausal women. Medscape 2015.</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sp>
        <p:nvSpPr>
          <p:cNvPr id="60" name="Shape 6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61" name="Shape 61"/>
          <p:cNvPicPr preferRelativeResize="0"/>
          <p:nvPr/>
        </p:nvPicPr>
        <p:blipFill>
          <a:blip r:embed="rId3">
            <a:alphaModFix/>
          </a:blip>
          <a:stretch>
            <a:fillRect/>
          </a:stretch>
        </p:blipFill>
        <p:spPr>
          <a:xfrm>
            <a:off x="0" y="63025"/>
            <a:ext cx="9143999" cy="5080474"/>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Epidemiology</a:t>
            </a:r>
          </a:p>
        </p:txBody>
      </p:sp>
      <p:sp>
        <p:nvSpPr>
          <p:cNvPr id="67" name="Shape 6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228600" rtl="0">
              <a:spcBef>
                <a:spcPts val="0"/>
              </a:spcBef>
              <a:buSzPct val="100000"/>
            </a:pPr>
            <a:r>
              <a:rPr lang="en-US" sz="2400" dirty="0" smtClean="0"/>
              <a:t>- </a:t>
            </a:r>
            <a:r>
              <a:rPr lang="en" sz="2400" dirty="0" smtClean="0"/>
              <a:t>About </a:t>
            </a:r>
            <a:r>
              <a:rPr lang="en" sz="2400" dirty="0"/>
              <a:t>40% of women worldwide complain of </a:t>
            </a:r>
            <a:r>
              <a:rPr lang="en" sz="2400" dirty="0" smtClean="0"/>
              <a:t>sexual</a:t>
            </a:r>
            <a:r>
              <a:rPr lang="en-US" sz="2400" dirty="0" smtClean="0"/>
              <a:t> </a:t>
            </a:r>
            <a:r>
              <a:rPr lang="en" sz="2400" dirty="0" smtClean="0"/>
              <a:t>dysfunction</a:t>
            </a:r>
            <a:r>
              <a:rPr lang="en" sz="800" dirty="0" smtClean="0"/>
              <a:t>1</a:t>
            </a:r>
            <a:endParaRPr lang="en" sz="800" dirty="0"/>
          </a:p>
          <a:p>
            <a:pPr marL="914400" lvl="1" indent="-228600" rtl="0">
              <a:spcBef>
                <a:spcPts val="0"/>
              </a:spcBef>
            </a:pPr>
            <a:r>
              <a:rPr lang="en-US" dirty="0" smtClean="0"/>
              <a:t>- </a:t>
            </a:r>
            <a:r>
              <a:rPr lang="en" dirty="0" smtClean="0"/>
              <a:t>prevalence </a:t>
            </a:r>
            <a:r>
              <a:rPr lang="en" dirty="0"/>
              <a:t>highest in Southeast Asia, lowest in Northern Europe</a:t>
            </a:r>
          </a:p>
          <a:p>
            <a:pPr marL="457200" lvl="0" indent="-228600" rtl="0">
              <a:spcBef>
                <a:spcPts val="0"/>
              </a:spcBef>
              <a:buSzPct val="100000"/>
            </a:pPr>
            <a:r>
              <a:rPr lang="en-US" sz="2400" dirty="0" smtClean="0"/>
              <a:t>- </a:t>
            </a:r>
            <a:r>
              <a:rPr lang="en" sz="2400" dirty="0" smtClean="0"/>
              <a:t>PRESIDE </a:t>
            </a:r>
            <a:r>
              <a:rPr lang="en" sz="2400" dirty="0"/>
              <a:t>study (2008) - </a:t>
            </a:r>
            <a:r>
              <a:rPr lang="en" sz="2200" dirty="0"/>
              <a:t>largest US study, surveyed &gt;</a:t>
            </a:r>
            <a:r>
              <a:rPr lang="en" sz="2200" dirty="0" smtClean="0"/>
              <a:t>30,000</a:t>
            </a:r>
            <a:r>
              <a:rPr lang="en-US" sz="2200" dirty="0" smtClean="0"/>
              <a:t> </a:t>
            </a:r>
            <a:r>
              <a:rPr lang="en" sz="2200" dirty="0" smtClean="0"/>
              <a:t>women </a:t>
            </a:r>
            <a:r>
              <a:rPr lang="en" sz="2200" dirty="0"/>
              <a:t>to estimate prevalence of self-reported sexual issues, presence of problems that went along with personal distress</a:t>
            </a:r>
          </a:p>
          <a:p>
            <a:pPr marL="914400" lvl="1" indent="-228600" rtl="0">
              <a:lnSpc>
                <a:spcPct val="115000"/>
              </a:lnSpc>
              <a:spcBef>
                <a:spcPts val="0"/>
              </a:spcBef>
              <a:buSzPct val="100000"/>
            </a:pPr>
            <a:r>
              <a:rPr lang="en" sz="1800" dirty="0"/>
              <a:t> </a:t>
            </a:r>
            <a:r>
              <a:rPr lang="en-US" sz="1800" dirty="0" smtClean="0"/>
              <a:t>-  </a:t>
            </a:r>
            <a:r>
              <a:rPr lang="en" sz="1800" dirty="0" smtClean="0"/>
              <a:t>low </a:t>
            </a:r>
            <a:r>
              <a:rPr lang="en" sz="1800" dirty="0"/>
              <a:t>desire was most commonly reported (39%) with 10-14% of these women reporting some kind of personal distress in their lives</a:t>
            </a:r>
            <a:r>
              <a:rPr lang="en" sz="1000" dirty="0"/>
              <a:t>2</a:t>
            </a:r>
          </a:p>
        </p:txBody>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Role of Hormones in Sexual Cycle</a:t>
            </a:r>
          </a:p>
        </p:txBody>
      </p:sp>
      <p:sp>
        <p:nvSpPr>
          <p:cNvPr id="73" name="Shape 73"/>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b="1" dirty="0"/>
              <a:t>Estrogen</a:t>
            </a:r>
            <a:r>
              <a:rPr lang="en" dirty="0"/>
              <a:t> - decreasing levels of estrogen are associated with decline in libido and sexual responsivity </a:t>
            </a:r>
          </a:p>
          <a:p>
            <a:pPr marL="457200" lvl="0" indent="-228600">
              <a:spcBef>
                <a:spcPts val="0"/>
              </a:spcBef>
            </a:pPr>
            <a:r>
              <a:rPr lang="en-US" dirty="0" smtClean="0"/>
              <a:t>- </a:t>
            </a:r>
            <a:r>
              <a:rPr lang="en" dirty="0" smtClean="0"/>
              <a:t>Lower </a:t>
            </a:r>
            <a:r>
              <a:rPr lang="en" dirty="0"/>
              <a:t>E levels lead to reduction in vulvovaginal lubrication, vasocongestion during arousal; also leads to tissue atrophy, increases likelihood of pain with intercourse</a:t>
            </a:r>
          </a:p>
        </p:txBody>
      </p: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Role of Hormones in Sexual Cycle</a:t>
            </a:r>
          </a:p>
        </p:txBody>
      </p:sp>
      <p:sp>
        <p:nvSpPr>
          <p:cNvPr id="79" name="Shape 79"/>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b="1"/>
              <a:t>Androgens</a:t>
            </a:r>
            <a:r>
              <a:rPr lang="en"/>
              <a:t> - likely play a role in female sexual function</a:t>
            </a:r>
          </a:p>
          <a:p>
            <a:pPr marL="914400" lvl="0" indent="-228600" rtl="0">
              <a:spcBef>
                <a:spcPts val="0"/>
              </a:spcBef>
              <a:buChar char="-"/>
            </a:pPr>
            <a:r>
              <a:rPr lang="en"/>
              <a:t>Conflicting evidence</a:t>
            </a:r>
          </a:p>
          <a:p>
            <a:pPr marL="914400" lvl="0" indent="-228600" rtl="0">
              <a:spcBef>
                <a:spcPts val="0"/>
              </a:spcBef>
              <a:buChar char="-"/>
            </a:pPr>
            <a:r>
              <a:rPr lang="en"/>
              <a:t>Data out of Europe supporting use of testosterone in treatment of sexual dysfunction in surgically menopausal women</a:t>
            </a:r>
          </a:p>
          <a:p>
            <a:pPr lvl="0">
              <a:lnSpc>
                <a:spcPct val="115000"/>
              </a:lnSpc>
              <a:spcBef>
                <a:spcPts val="0"/>
              </a:spcBef>
              <a:buNone/>
            </a:pPr>
            <a:endParaRPr sz="2400"/>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sz="3000"/>
              <a:t>Role of Neurotransmitters in Sexual Cycle</a:t>
            </a:r>
          </a:p>
        </p:txBody>
      </p:sp>
      <p:sp>
        <p:nvSpPr>
          <p:cNvPr id="85" name="Shape 85"/>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228600" rtl="0">
              <a:spcBef>
                <a:spcPts val="0"/>
              </a:spcBef>
              <a:buSzPct val="100000"/>
            </a:pPr>
            <a:r>
              <a:rPr lang="en" sz="2400" b="1"/>
              <a:t>Dopaminergic system</a:t>
            </a:r>
            <a:r>
              <a:rPr lang="en" sz="2400"/>
              <a:t> - increases sexual desire and excitement</a:t>
            </a:r>
          </a:p>
          <a:p>
            <a:pPr lvl="0" rtl="0">
              <a:spcBef>
                <a:spcPts val="0"/>
              </a:spcBef>
              <a:buNone/>
            </a:pPr>
            <a:endParaRPr sz="2400"/>
          </a:p>
          <a:p>
            <a:pPr marL="457200" lvl="0" indent="-228600" rtl="0">
              <a:spcBef>
                <a:spcPts val="0"/>
              </a:spcBef>
              <a:buSzPct val="100000"/>
            </a:pPr>
            <a:r>
              <a:rPr lang="en" sz="2400" b="1"/>
              <a:t>Norepinephrine system</a:t>
            </a:r>
            <a:r>
              <a:rPr lang="en" sz="2400"/>
              <a:t> - affects arousal and orgasm</a:t>
            </a:r>
          </a:p>
          <a:p>
            <a:pPr marL="914400" lvl="1" indent="-228600" rtl="0">
              <a:spcBef>
                <a:spcPts val="0"/>
              </a:spcBef>
              <a:buSzPct val="100000"/>
            </a:pPr>
            <a:r>
              <a:rPr lang="en" sz="2000"/>
              <a:t>Imbalance between these two systems can cause an inability to begin sexual response cycle</a:t>
            </a:r>
          </a:p>
          <a:p>
            <a:pPr marL="457200" lvl="0" indent="0" rtl="0">
              <a:spcBef>
                <a:spcPts val="0"/>
              </a:spcBef>
              <a:buNone/>
            </a:pPr>
            <a:endParaRPr sz="2000"/>
          </a:p>
          <a:p>
            <a:pPr marL="457200" lvl="0" indent="-228600">
              <a:spcBef>
                <a:spcPts val="0"/>
              </a:spcBef>
              <a:buSzPct val="100000"/>
            </a:pPr>
            <a:r>
              <a:rPr lang="en" sz="2400" b="1"/>
              <a:t>Serotoninergic system</a:t>
            </a:r>
            <a:r>
              <a:rPr lang="en" sz="2400"/>
              <a:t> - if overactive, can decreased desire and orgasm</a:t>
            </a:r>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sp>
        <p:nvSpPr>
          <p:cNvPr id="91" name="Shape 91"/>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92" name="Shape 92"/>
          <p:cNvPicPr preferRelativeResize="0"/>
          <p:nvPr/>
        </p:nvPicPr>
        <p:blipFill>
          <a:blip r:embed="rId3">
            <a:alphaModFix/>
          </a:blip>
          <a:stretch>
            <a:fillRect/>
          </a:stretch>
        </p:blipFill>
        <p:spPr>
          <a:xfrm>
            <a:off x="534275" y="0"/>
            <a:ext cx="8152526" cy="5058674"/>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khaki">
  <a:themeElements>
    <a:clrScheme name="Custom 349">
      <a:dk1>
        <a:srgbClr val="262626"/>
      </a:dk1>
      <a:lt1>
        <a:srgbClr val="E6D6BD"/>
      </a:lt1>
      <a:dk2>
        <a:srgbClr val="535353"/>
      </a:dk2>
      <a:lt2>
        <a:srgbClr val="B4AD9E"/>
      </a:lt2>
      <a:accent1>
        <a:srgbClr val="ADB48E"/>
      </a:accent1>
      <a:accent2>
        <a:srgbClr val="867961"/>
      </a:accent2>
      <a:accent3>
        <a:srgbClr val="CBB680"/>
      </a:accent3>
      <a:accent4>
        <a:srgbClr val="78A3C0"/>
      </a:accent4>
      <a:accent5>
        <a:srgbClr val="C0AE91"/>
      </a:accent5>
      <a:accent6>
        <a:srgbClr val="668874"/>
      </a:accent6>
      <a:hlink>
        <a:srgbClr val="4B94B3"/>
      </a:hlink>
      <a:folHlink>
        <a:srgbClr val="41414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1641</Words>
  <Application>Microsoft Office PowerPoint</Application>
  <PresentationFormat>On-screen Show (16:9)</PresentationFormat>
  <Paragraphs>198</Paragraphs>
  <Slides>35</Slides>
  <Notes>35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khaki</vt:lpstr>
      <vt:lpstr>Sexual Dysfunction in Women </vt:lpstr>
      <vt:lpstr>Female Sexual Cycle</vt:lpstr>
      <vt:lpstr>PowerPoint Presentation</vt:lpstr>
      <vt:lpstr>PowerPoint Presentation</vt:lpstr>
      <vt:lpstr>Epidemiology</vt:lpstr>
      <vt:lpstr>Role of Hormones in Sexual Cycle</vt:lpstr>
      <vt:lpstr>Role of Hormones in Sexual Cycle</vt:lpstr>
      <vt:lpstr>Role of Neurotransmitters in Sexual Cycle</vt:lpstr>
      <vt:lpstr>PowerPoint Presentation</vt:lpstr>
      <vt:lpstr>Risk Factors/Comorbidities</vt:lpstr>
      <vt:lpstr>Risk Factors/Comorbidities</vt:lpstr>
      <vt:lpstr>Risk Factors/Comorbidities </vt:lpstr>
      <vt:lpstr>Risk Factors/Comorbidities </vt:lpstr>
      <vt:lpstr>Risk Factors/Comorbidities</vt:lpstr>
      <vt:lpstr>Risk Factors/Comorbidities</vt:lpstr>
      <vt:lpstr>Risk Factors/Comorbidities</vt:lpstr>
      <vt:lpstr>Diagnostic Evaluation</vt:lpstr>
      <vt:lpstr>Diagnostic Evaluation</vt:lpstr>
      <vt:lpstr>Making the diagnosis</vt:lpstr>
      <vt:lpstr>Diagnoses</vt:lpstr>
      <vt:lpstr>Diagnoses</vt:lpstr>
      <vt:lpstr>Management</vt:lpstr>
      <vt:lpstr>Non-pharmacologic Treatments</vt:lpstr>
      <vt:lpstr>PowerPoint Presentation</vt:lpstr>
      <vt:lpstr>Hormonal Therapy</vt:lpstr>
      <vt:lpstr>Hormonal Therapy</vt:lpstr>
      <vt:lpstr>Hormonal Therapy</vt:lpstr>
      <vt:lpstr>Hormonal Therapy</vt:lpstr>
      <vt:lpstr>Pharmacologic Treatments</vt:lpstr>
      <vt:lpstr>Neurotransmitters</vt:lpstr>
      <vt:lpstr>Flibanserin</vt:lpstr>
      <vt:lpstr>Conclusions</vt:lpstr>
      <vt:lpstr>PowerPoint Presentation</vt:lpstr>
      <vt:lpstr>Resources</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Sexual Dysfunction in Women</dc:title>
  <dc:creator>Joann Valencia</dc:creator>
  <cp:lastModifiedBy>Joann Valencia</cp:lastModifiedBy>
  <cp:revision>6</cp:revision>
  <dcterms:created xsi:type="dcterms:W3CDTF">2015-09-02T02:57:40Z</dcterms:created>
  <dcterms:modified xsi:type="dcterms:W3CDTF">2015-09-23T23:25:31Z</dcterms:modified>
</cp:coreProperties>
</file>